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6" r:id="rId2"/>
    <p:sldId id="265" r:id="rId3"/>
    <p:sldId id="257" r:id="rId4"/>
    <p:sldId id="258" r:id="rId5"/>
    <p:sldId id="259" r:id="rId6"/>
    <p:sldId id="260" r:id="rId7"/>
    <p:sldId id="261" r:id="rId8"/>
    <p:sldId id="267" r:id="rId9"/>
    <p:sldId id="263" r:id="rId10"/>
    <p:sldId id="264" r:id="rId1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BF2"/>
    <a:srgbClr val="9DCD5E"/>
    <a:srgbClr val="1CA98E"/>
    <a:srgbClr val="FFF77B"/>
    <a:srgbClr val="81DEBB"/>
    <a:srgbClr val="75CBFD"/>
    <a:srgbClr val="4144B5"/>
    <a:srgbClr val="7173CC"/>
    <a:srgbClr val="2143D2"/>
    <a:srgbClr val="13B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66" autoAdjust="0"/>
    <p:restoredTop sz="94517" autoAdjust="0"/>
  </p:normalViewPr>
  <p:slideViewPr>
    <p:cSldViewPr>
      <p:cViewPr>
        <p:scale>
          <a:sx n="100" d="100"/>
          <a:sy n="100" d="100"/>
        </p:scale>
        <p:origin x="1720" y="5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8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83F88-F8DF-4BB2-8648-FB43B094C820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CAC64-B283-4CC9-80CC-223B3C741E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774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C5286-B8D8-4862-AAA7-6A060E5320B9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AF9B3-5436-4F1E-B396-0AABF9A357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29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AF9B3-5436-4F1E-B396-0AABF9A3576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147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5157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저작권예시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766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15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"/>
          <a:stretch/>
        </p:blipFill>
        <p:spPr>
          <a:xfrm>
            <a:off x="4122032" y="0"/>
            <a:ext cx="5040968" cy="51435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783" y="1465971"/>
            <a:ext cx="5044450" cy="2511557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2699792" y="2294751"/>
            <a:ext cx="4142120" cy="919545"/>
            <a:chOff x="2638737" y="2294751"/>
            <a:chExt cx="4142120" cy="919545"/>
          </a:xfrm>
        </p:grpSpPr>
        <p:sp>
          <p:nvSpPr>
            <p:cNvPr id="26" name="TextBox 25"/>
            <p:cNvSpPr txBox="1"/>
            <p:nvPr/>
          </p:nvSpPr>
          <p:spPr>
            <a:xfrm>
              <a:off x="2638737" y="2609515"/>
              <a:ext cx="4142120" cy="604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ko-KR" altLang="en-US" sz="3600" spc="-100" dirty="0">
                  <a:ln w="0">
                    <a:noFill/>
                  </a:ln>
                  <a:solidFill>
                    <a:srgbClr val="527BF2"/>
                  </a:solidFill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영업 전략 </a:t>
              </a:r>
              <a:r>
                <a:rPr lang="ko-KR" altLang="en-US" sz="3600" spc="-100" dirty="0">
                  <a:ln w="0">
                    <a:noFill/>
                  </a:ln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계획서</a:t>
              </a:r>
              <a:endParaRPr lang="en-US" altLang="ko-KR" sz="3600" spc="-100" dirty="0">
                <a:ln w="0">
                  <a:noFill/>
                </a:ln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38737" y="2294751"/>
              <a:ext cx="2094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n w="0">
                    <a:noFill/>
                  </a:ln>
                  <a:latin typeface="ic 콤퓨타세탁 L" panose="02020603020101020101" pitchFamily="18" charset="-127"/>
                  <a:ea typeface="ic 콤퓨타세탁 L" panose="02020603020101020101" pitchFamily="18" charset="-127"/>
                </a:rPr>
                <a:t>S</a:t>
              </a:r>
              <a:r>
                <a:rPr lang="en-US" altLang="ko-KR" sz="1200" dirty="0" smtClean="0">
                  <a:ln w="0">
                    <a:noFill/>
                  </a:ln>
                  <a:latin typeface="ic 콤퓨타세탁 L" panose="02020603020101020101" pitchFamily="18" charset="-127"/>
                  <a:ea typeface="ic 콤퓨타세탁 L" panose="02020603020101020101" pitchFamily="18" charset="-127"/>
                </a:rPr>
                <a:t>ales Strategy Plan</a:t>
              </a:r>
              <a:endParaRPr lang="en-US" altLang="ko-KR" sz="1200" dirty="0">
                <a:ln w="0">
                  <a:noFill/>
                </a:ln>
                <a:latin typeface="ic 콤퓨타세탁 L" panose="02020603020101020101" pitchFamily="18" charset="-127"/>
                <a:ea typeface="ic 콤퓨타세탁 L" panose="02020603020101020101" pitchFamily="18" charset="-127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-972616" y="4664509"/>
            <a:ext cx="3744416" cy="273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Lorem ipsum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dolrs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amet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,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nec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an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aupoteat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aliuamco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tiditm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</a:t>
            </a:r>
            <a:r>
              <a:rPr lang="en-US" altLang="ko-KR" sz="600" dirty="0" smtClean="0">
                <a:latin typeface="THE명품고딕R_U" pitchFamily="18" charset="-127"/>
                <a:ea typeface="THE명품고딕R_U" pitchFamily="18" charset="-127"/>
              </a:rPr>
              <a:t>ipsum</a:t>
            </a:r>
            <a:endParaRPr lang="en-US" altLang="ko-KR" sz="600" dirty="0">
              <a:latin typeface="THE명품고딕R_U" pitchFamily="18" charset="-127"/>
              <a:ea typeface="THE명품고딕R_U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408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38232" cy="51435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361" y="2072524"/>
            <a:ext cx="7278639" cy="129845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382840" y="84355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영업 계획을 </a:t>
            </a:r>
            <a:r>
              <a:rPr lang="ko-KR" altLang="en-US" sz="3200" dirty="0" smtClean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위한 사이클</a:t>
            </a:r>
            <a:endParaRPr lang="ko-KR" altLang="en-US" sz="3200" dirty="0">
              <a:latin typeface="ic 럭키수퍼 L" panose="02020603020101020101" pitchFamily="18" charset="-127"/>
              <a:ea typeface="ic 럭키수퍼 L" panose="02020603020101020101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018296" y="2238039"/>
            <a:ext cx="1044744" cy="967420"/>
            <a:chOff x="3170776" y="2088002"/>
            <a:chExt cx="1044744" cy="967420"/>
          </a:xfrm>
        </p:grpSpPr>
        <p:sp>
          <p:nvSpPr>
            <p:cNvPr id="11" name="TextBox 10"/>
            <p:cNvSpPr txBox="1"/>
            <p:nvPr/>
          </p:nvSpPr>
          <p:spPr>
            <a:xfrm>
              <a:off x="3203848" y="2551708"/>
              <a:ext cx="987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ACT (</a:t>
              </a:r>
              <a:r>
                <a:rPr lang="ko-KR" altLang="en-US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개선</a:t>
              </a:r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)</a:t>
              </a:r>
              <a:endParaRPr lang="ko-KR" altLang="en-US" sz="1200" dirty="0"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E0D3C7-295D-8367-25D4-EDE6C2C33609}"/>
                </a:ext>
              </a:extLst>
            </p:cNvPr>
            <p:cNvSpPr txBox="1"/>
            <p:nvPr/>
          </p:nvSpPr>
          <p:spPr>
            <a:xfrm>
              <a:off x="3170776" y="2747645"/>
              <a:ext cx="10447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Lorem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ipsumjaeeaar</a:t>
              </a:r>
              <a:endParaRPr lang="en-US" altLang="ko-KR" sz="700" dirty="0">
                <a:latin typeface="THE명품고딕R_U" pitchFamily="18" charset="-127"/>
                <a:ea typeface="THE명품고딕R_U" pitchFamily="18" charset="-127"/>
              </a:endParaRPr>
            </a:p>
            <a:p>
              <a:pPr algn="ctr"/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ipsum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dolorscaeeha</a:t>
              </a:r>
              <a:endParaRPr lang="en-US" altLang="ko-KR" sz="700" dirty="0">
                <a:latin typeface="THE명품고딕R_U" pitchFamily="18" charset="-127"/>
                <a:ea typeface="THE명품고딕R_U" pitchFamily="18" charset="-12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458808" y="2088002"/>
              <a:ext cx="677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smtClean="0">
                  <a:latin typeface="ic 하얀바람 L" panose="02020603020101020101" pitchFamily="18" charset="-127"/>
                  <a:ea typeface="ic 하얀바람 L" panose="02020603020101020101" pitchFamily="18" charset="-127"/>
                </a:rPr>
                <a:t>01</a:t>
              </a:r>
              <a:endParaRPr lang="ko-KR" altLang="en-US" sz="2400" dirty="0">
                <a:latin typeface="ic 하얀바람 L" panose="02020603020101020101" pitchFamily="18" charset="-127"/>
                <a:ea typeface="ic 하얀바람 L" panose="02020603020101020101" pitchFamily="18" charset="-127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4335208" y="2238039"/>
            <a:ext cx="1044744" cy="967420"/>
            <a:chOff x="3170776" y="2088002"/>
            <a:chExt cx="1044744" cy="967420"/>
          </a:xfrm>
        </p:grpSpPr>
        <p:sp>
          <p:nvSpPr>
            <p:cNvPr id="33" name="TextBox 32"/>
            <p:cNvSpPr txBox="1"/>
            <p:nvPr/>
          </p:nvSpPr>
          <p:spPr>
            <a:xfrm>
              <a:off x="3203848" y="2551708"/>
              <a:ext cx="987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Plan (</a:t>
              </a:r>
              <a:r>
                <a:rPr lang="ko-KR" altLang="en-US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계획</a:t>
              </a:r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)</a:t>
              </a:r>
              <a:endParaRPr lang="ko-KR" altLang="en-US" sz="1200" dirty="0"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DE0D3C7-295D-8367-25D4-EDE6C2C33609}"/>
                </a:ext>
              </a:extLst>
            </p:cNvPr>
            <p:cNvSpPr txBox="1"/>
            <p:nvPr/>
          </p:nvSpPr>
          <p:spPr>
            <a:xfrm>
              <a:off x="3170776" y="2747645"/>
              <a:ext cx="10447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Lorem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ipsumjaeeaar</a:t>
              </a:r>
              <a:endParaRPr lang="en-US" altLang="ko-KR" sz="700" dirty="0">
                <a:latin typeface="THE명품고딕R_U" pitchFamily="18" charset="-127"/>
                <a:ea typeface="THE명품고딕R_U" pitchFamily="18" charset="-127"/>
              </a:endParaRPr>
            </a:p>
            <a:p>
              <a:pPr algn="ctr"/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ipsum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dolorscaeeha</a:t>
              </a:r>
              <a:endParaRPr lang="en-US" altLang="ko-KR" sz="700" dirty="0">
                <a:latin typeface="THE명품고딕R_U" pitchFamily="18" charset="-127"/>
                <a:ea typeface="THE명품고딕R_U" pitchFamily="18" charset="-127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458808" y="2088002"/>
              <a:ext cx="677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smtClean="0">
                  <a:latin typeface="ic 하얀바람 L" panose="02020603020101020101" pitchFamily="18" charset="-127"/>
                  <a:ea typeface="ic 하얀바람 L" panose="02020603020101020101" pitchFamily="18" charset="-127"/>
                </a:rPr>
                <a:t>02</a:t>
              </a:r>
              <a:endParaRPr lang="ko-KR" altLang="en-US" sz="2400" dirty="0">
                <a:latin typeface="ic 하얀바람 L" panose="02020603020101020101" pitchFamily="18" charset="-127"/>
                <a:ea typeface="ic 하얀바람 L" panose="02020603020101020101" pitchFamily="18" charset="-127"/>
              </a:endParaRP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5652120" y="2238039"/>
            <a:ext cx="1335448" cy="967420"/>
            <a:chOff x="3030112" y="2088002"/>
            <a:chExt cx="1335448" cy="967420"/>
          </a:xfrm>
        </p:grpSpPr>
        <p:sp>
          <p:nvSpPr>
            <p:cNvPr id="40" name="TextBox 39"/>
            <p:cNvSpPr txBox="1"/>
            <p:nvPr/>
          </p:nvSpPr>
          <p:spPr>
            <a:xfrm>
              <a:off x="3030112" y="2551708"/>
              <a:ext cx="1335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Check (</a:t>
              </a:r>
              <a:r>
                <a:rPr lang="ko-KR" altLang="en-US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평가</a:t>
              </a:r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)</a:t>
              </a:r>
              <a:endParaRPr lang="ko-KR" altLang="en-US" sz="1200" dirty="0"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DE0D3C7-295D-8367-25D4-EDE6C2C33609}"/>
                </a:ext>
              </a:extLst>
            </p:cNvPr>
            <p:cNvSpPr txBox="1"/>
            <p:nvPr/>
          </p:nvSpPr>
          <p:spPr>
            <a:xfrm>
              <a:off x="3170776" y="2747645"/>
              <a:ext cx="10447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Lorem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ipsumjaeeaar</a:t>
              </a:r>
              <a:endParaRPr lang="en-US" altLang="ko-KR" sz="700" dirty="0">
                <a:latin typeface="THE명품고딕R_U" pitchFamily="18" charset="-127"/>
                <a:ea typeface="THE명품고딕R_U" pitchFamily="18" charset="-127"/>
              </a:endParaRPr>
            </a:p>
            <a:p>
              <a:pPr algn="ctr"/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ipsum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dolorscaeeha</a:t>
              </a:r>
              <a:endParaRPr lang="en-US" altLang="ko-KR" sz="700" dirty="0">
                <a:latin typeface="THE명품고딕R_U" pitchFamily="18" charset="-127"/>
                <a:ea typeface="THE명품고딕R_U" pitchFamily="18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458808" y="2088002"/>
              <a:ext cx="677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smtClean="0">
                  <a:latin typeface="ic 하얀바람 L" panose="02020603020101020101" pitchFamily="18" charset="-127"/>
                  <a:ea typeface="ic 하얀바람 L" panose="02020603020101020101" pitchFamily="18" charset="-127"/>
                </a:rPr>
                <a:t>03</a:t>
              </a:r>
              <a:endParaRPr lang="ko-KR" altLang="en-US" sz="2400" dirty="0">
                <a:latin typeface="ic 하얀바람 L" panose="02020603020101020101" pitchFamily="18" charset="-127"/>
                <a:ea typeface="ic 하얀바람 L" panose="02020603020101020101" pitchFamily="18" charset="-127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7259737" y="2238039"/>
            <a:ext cx="1044744" cy="967420"/>
            <a:chOff x="3170776" y="2088002"/>
            <a:chExt cx="1044744" cy="967420"/>
          </a:xfrm>
        </p:grpSpPr>
        <p:sp>
          <p:nvSpPr>
            <p:cNvPr id="44" name="TextBox 43"/>
            <p:cNvSpPr txBox="1"/>
            <p:nvPr/>
          </p:nvSpPr>
          <p:spPr>
            <a:xfrm>
              <a:off x="3203848" y="2551708"/>
              <a:ext cx="987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DO (</a:t>
              </a:r>
              <a:r>
                <a:rPr lang="ko-KR" altLang="en-US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실행</a:t>
              </a:r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)</a:t>
              </a:r>
              <a:endParaRPr lang="ko-KR" altLang="en-US" sz="1200" dirty="0"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DE0D3C7-295D-8367-25D4-EDE6C2C33609}"/>
                </a:ext>
              </a:extLst>
            </p:cNvPr>
            <p:cNvSpPr txBox="1"/>
            <p:nvPr/>
          </p:nvSpPr>
          <p:spPr>
            <a:xfrm>
              <a:off x="3170776" y="2747645"/>
              <a:ext cx="10447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Lorem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ipsumjaeeaar</a:t>
              </a:r>
              <a:endParaRPr lang="en-US" altLang="ko-KR" sz="700" dirty="0">
                <a:latin typeface="THE명품고딕R_U" pitchFamily="18" charset="-127"/>
                <a:ea typeface="THE명품고딕R_U" pitchFamily="18" charset="-127"/>
              </a:endParaRPr>
            </a:p>
            <a:p>
              <a:pPr algn="ctr"/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ipsum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dolorscaeeha</a:t>
              </a:r>
              <a:endParaRPr lang="en-US" altLang="ko-KR" sz="700" dirty="0">
                <a:latin typeface="THE명품고딕R_U" pitchFamily="18" charset="-127"/>
                <a:ea typeface="THE명품고딕R_U" pitchFamily="18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403240" y="2088002"/>
              <a:ext cx="677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smtClean="0">
                  <a:latin typeface="ic 하얀바람 L" panose="02020603020101020101" pitchFamily="18" charset="-127"/>
                  <a:ea typeface="ic 하얀바람 L" panose="02020603020101020101" pitchFamily="18" charset="-127"/>
                </a:rPr>
                <a:t>04</a:t>
              </a:r>
              <a:endParaRPr lang="ko-KR" altLang="en-US" sz="2400" dirty="0">
                <a:latin typeface="ic 하얀바람 L" panose="02020603020101020101" pitchFamily="18" charset="-127"/>
                <a:ea typeface="ic 하얀바람 L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873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8"/>
            <a:ext cx="9144000" cy="513988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82" y="2032001"/>
            <a:ext cx="4624236" cy="1379498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3995936" y="2387146"/>
            <a:ext cx="3229254" cy="669207"/>
            <a:chOff x="3995936" y="2355726"/>
            <a:chExt cx="3229254" cy="669207"/>
          </a:xfrm>
        </p:grpSpPr>
        <p:sp>
          <p:nvSpPr>
            <p:cNvPr id="5" name="TextBox 4"/>
            <p:cNvSpPr txBox="1"/>
            <p:nvPr/>
          </p:nvSpPr>
          <p:spPr>
            <a:xfrm>
              <a:off x="3995936" y="2355726"/>
              <a:ext cx="29023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spc="-100" dirty="0" smtClean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객관적인 </a:t>
              </a:r>
              <a:r>
                <a:rPr lang="en-US" altLang="ko-KR" sz="2800" spc="-100" dirty="0" smtClean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SWOT</a:t>
              </a:r>
              <a:endParaRPr lang="ko-KR" altLang="en-US" sz="2800" spc="-100" dirty="0"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95936" y="2824878"/>
              <a:ext cx="322925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Lorem ipsum </a:t>
              </a:r>
              <a:r>
                <a:rPr lang="en-US" altLang="ko-KR" sz="700" dirty="0" err="1">
                  <a:latin typeface="THE명품고딕R_U" pitchFamily="18" charset="-127"/>
                  <a:ea typeface="THE명품고딕R_U" pitchFamily="18" charset="-127"/>
                </a:rPr>
                <a:t>dolrs</a:t>
              </a:r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 </a:t>
              </a:r>
              <a:r>
                <a:rPr lang="en-US" altLang="ko-KR" sz="700" dirty="0" err="1">
                  <a:latin typeface="THE명품고딕R_U" pitchFamily="18" charset="-127"/>
                  <a:ea typeface="THE명품고딕R_U" pitchFamily="18" charset="-127"/>
                </a:rPr>
                <a:t>amet</a:t>
              </a:r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, </a:t>
              </a:r>
              <a:r>
                <a:rPr lang="en-US" altLang="ko-KR" sz="700" dirty="0" err="1">
                  <a:latin typeface="THE명품고딕R_U" pitchFamily="18" charset="-127"/>
                  <a:ea typeface="THE명품고딕R_U" pitchFamily="18" charset="-127"/>
                </a:rPr>
                <a:t>nec</a:t>
              </a:r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 an </a:t>
              </a:r>
              <a:r>
                <a:rPr lang="en-US" altLang="ko-KR" sz="700" dirty="0" err="1">
                  <a:latin typeface="THE명품고딕R_U" pitchFamily="18" charset="-127"/>
                  <a:ea typeface="THE명품고딕R_U" pitchFamily="18" charset="-127"/>
                </a:rPr>
                <a:t>aupoteat</a:t>
              </a:r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alico</a:t>
              </a:r>
              <a:r>
                <a:rPr lang="en-US" altLang="ko-KR" sz="700" dirty="0">
                  <a:latin typeface="THE명품고딕R_U" pitchFamily="18" charset="-127"/>
                  <a:ea typeface="THE명품고딕R_U" pitchFamily="18" charset="-127"/>
                </a:rPr>
                <a:t>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tiditm</a:t>
              </a:r>
              <a:r>
                <a:rPr lang="en-US" altLang="ko-KR" sz="700" dirty="0" smtClean="0">
                  <a:latin typeface="THE명품고딕R_U" pitchFamily="18" charset="-127"/>
                  <a:ea typeface="THE명품고딕R_U" pitchFamily="18" charset="-127"/>
                </a:rPr>
                <a:t> </a:t>
              </a:r>
              <a:r>
                <a:rPr lang="en-US" altLang="ko-KR" sz="700" dirty="0" err="1" smtClean="0">
                  <a:latin typeface="THE명품고딕R_U" pitchFamily="18" charset="-127"/>
                  <a:ea typeface="THE명품고딕R_U" pitchFamily="18" charset="-127"/>
                </a:rPr>
                <a:t>ipsumd</a:t>
              </a:r>
              <a:endParaRPr lang="en-US" altLang="ko-KR" sz="700" dirty="0" smtClean="0">
                <a:latin typeface="THE명품고딕R_U" pitchFamily="18" charset="-127"/>
                <a:ea typeface="THE명품고딕R_U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69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042" y="0"/>
            <a:ext cx="803958" cy="5143500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4231592" y="915566"/>
            <a:ext cx="4369857" cy="3372976"/>
            <a:chOff x="4067944" y="710942"/>
            <a:chExt cx="4821537" cy="3721616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944" y="710942"/>
              <a:ext cx="2350013" cy="3721616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9468" y="710942"/>
              <a:ext cx="2350013" cy="3721616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/>
        </p:nvSpPr>
        <p:spPr>
          <a:xfrm>
            <a:off x="225768" y="974671"/>
            <a:ext cx="4022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산업 구조 분석을</a:t>
            </a:r>
          </a:p>
          <a:p>
            <a:pPr algn="ctr"/>
            <a:r>
              <a:rPr lang="ko-KR" altLang="en-US" sz="2800" spc="-1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위한 </a:t>
            </a:r>
            <a:r>
              <a:rPr lang="en-US" altLang="ko-KR" sz="2800" spc="-1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5-Force</a:t>
            </a:r>
            <a:r>
              <a:rPr lang="ko-KR" altLang="en-US" sz="2800" spc="-1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분석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4217008" y="1923678"/>
            <a:ext cx="22322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Lorem ipsum dolor sit </a:t>
            </a:r>
            <a:r>
              <a:rPr lang="en-US" altLang="ko-KR" sz="700" dirty="0" err="1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eanamverit</a:t>
            </a:r>
            <a:r>
              <a:rPr lang="en-US" altLang="ko-KR" sz="700" dirty="0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itate</a:t>
            </a:r>
            <a:endParaRPr lang="en-US" altLang="ko-KR" sz="700" dirty="0">
              <a:solidFill>
                <a:schemeClr val="bg1"/>
              </a:solidFill>
              <a:latin typeface="ic 모던고딕 L" panose="02020603020101020101" pitchFamily="18" charset="-127"/>
              <a:ea typeface="ic 모던고딕 L" panose="02020603020101020101" pitchFamily="18" charset="-127"/>
            </a:endParaRP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per in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ut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m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iquird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xid anc imagn </a:t>
            </a:r>
            <a:r>
              <a:rPr lang="pt-BR" altLang="ko-KR" sz="700" dirty="0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tea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ore</a:t>
            </a: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ipsum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aeebeajshaeh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eriLoremium</a:t>
            </a:r>
            <a:r>
              <a:rPr lang="en-US" altLang="ko-KR" sz="700" dirty="0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dolor </a:t>
            </a:r>
          </a:p>
          <a:p>
            <a:pPr algn="ctr"/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amletpn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ocritat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re</a:t>
            </a:r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utruoco</a:t>
            </a:r>
            <a:r>
              <a:rPr lang="en-US" altLang="ko-KR" sz="700" dirty="0" err="1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aelkrrgjlake</a:t>
            </a:r>
            <a:r>
              <a:rPr lang="en-US" altLang="ko-KR" sz="700" dirty="0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endParaRPr lang="en-US" altLang="ko-KR" sz="700" dirty="0">
              <a:solidFill>
                <a:schemeClr val="bg1"/>
              </a:solidFill>
              <a:latin typeface="ic 모던고딕 L" panose="02020603020101020101" pitchFamily="18" charset="-127"/>
              <a:ea typeface="ic 모던고딕 L" panose="02020603020101020101" pitchFamily="18" charset="-127"/>
            </a:endParaRPr>
          </a:p>
          <a:p>
            <a:pPr algn="ctr"/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anc imagn </a:t>
            </a:r>
            <a:r>
              <a:rPr lang="en-US" altLang="ko-KR" sz="700" dirty="0" err="1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ametparorrahalc</a:t>
            </a:r>
            <a:r>
              <a:rPr lang="en-US" altLang="ko-KR" sz="700" dirty="0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eaehaehh</a:t>
            </a:r>
            <a:endParaRPr lang="en-US" altLang="ko-KR" sz="700" dirty="0" smtClean="0">
              <a:solidFill>
                <a:schemeClr val="bg1"/>
              </a:solidFill>
              <a:latin typeface="ic 모던고딕 L" panose="02020603020101020101" pitchFamily="18" charset="-127"/>
              <a:ea typeface="ic 모던고딕 L" panose="02020603020101020101" pitchFamily="18" charset="-127"/>
            </a:endParaRP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Lorem ipsum dolor sit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eanamverit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itate</a:t>
            </a:r>
            <a:endParaRPr lang="en-US" altLang="ko-KR" sz="700" dirty="0">
              <a:solidFill>
                <a:schemeClr val="bg1"/>
              </a:solidFill>
              <a:latin typeface="ic 모던고딕 L" panose="02020603020101020101" pitchFamily="18" charset="-127"/>
              <a:ea typeface="ic 모던고딕 L" panose="02020603020101020101" pitchFamily="18" charset="-127"/>
            </a:endParaRP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per in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ut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m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iquird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xid anc imagn tea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ore</a:t>
            </a: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ipsum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aeebeajshaeh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eriLoremium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dolor </a:t>
            </a:r>
          </a:p>
          <a:p>
            <a:pPr algn="ctr"/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amletpn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ocritat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re</a:t>
            </a:r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utruoco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aelkrrgjlake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</a:p>
          <a:p>
            <a:pPr algn="ctr"/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anc imagn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ametparorrahalc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eaehaehh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Lorem ipsum dolor sit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eanamverit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itate</a:t>
            </a:r>
            <a:endParaRPr lang="en-US" altLang="ko-KR" sz="700" dirty="0">
              <a:solidFill>
                <a:schemeClr val="bg1"/>
              </a:solidFill>
              <a:latin typeface="ic 모던고딕 L" panose="02020603020101020101" pitchFamily="18" charset="-127"/>
              <a:ea typeface="ic 모던고딕 L" panose="02020603020101020101" pitchFamily="18" charset="-127"/>
            </a:endParaRP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per in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ut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m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iquird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xid anc imagn tea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ore</a:t>
            </a: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ipsum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aeebeajshaeh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eriLoremium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dolor </a:t>
            </a:r>
          </a:p>
          <a:p>
            <a:pPr algn="ctr"/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amletpn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ocritat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re</a:t>
            </a:r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utruoco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aelkrrgjlake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</a:p>
          <a:p>
            <a:pPr algn="ctr"/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anc imagn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ametparorrahalc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eaehaehh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Lorem ipsum dolor sit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eanamverit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itate</a:t>
            </a:r>
            <a:endParaRPr lang="en-US" altLang="ko-KR" sz="700" dirty="0">
              <a:solidFill>
                <a:schemeClr val="bg1"/>
              </a:solidFill>
              <a:latin typeface="ic 모던고딕 L" panose="02020603020101020101" pitchFamily="18" charset="-127"/>
              <a:ea typeface="ic 모던고딕 L" panose="02020603020101020101" pitchFamily="18" charset="-127"/>
            </a:endParaRP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per in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ut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m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iquird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pt-BR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xid anc imagn tea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ore</a:t>
            </a:r>
          </a:p>
          <a:p>
            <a:pPr algn="ctr"/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ipsum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aeebeajshaeh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</a:t>
            </a:r>
            <a:r>
              <a:rPr lang="en-US" altLang="ko-KR" sz="700" dirty="0" err="1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eriLoremium</a:t>
            </a:r>
            <a:r>
              <a:rPr lang="en-US" altLang="ko-KR" sz="7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 dolor 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120692" y="2275270"/>
            <a:ext cx="2232248" cy="442128"/>
            <a:chOff x="1011528" y="2355726"/>
            <a:chExt cx="2232248" cy="442128"/>
          </a:xfrm>
        </p:grpSpPr>
        <p:sp>
          <p:nvSpPr>
            <p:cNvPr id="27" name="직사각형 26"/>
            <p:cNvSpPr/>
            <p:nvPr/>
          </p:nvSpPr>
          <p:spPr>
            <a:xfrm>
              <a:off x="1011528" y="2597799"/>
              <a:ext cx="223224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Lekgllejsae</a:t>
              </a:r>
              <a:r>
                <a:rPr lang="en-US" altLang="ko-KR" sz="700" dirty="0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aerlbkjsle</a:t>
              </a:r>
              <a:r>
                <a:rPr lang="en-US" altLang="ko-KR" sz="700" dirty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naehlaee</a:t>
              </a:r>
              <a:endParaRPr lang="en-US" altLang="ko-KR" sz="700" dirty="0" smtClean="0"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2556" y="2355726"/>
              <a:ext cx="2052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Customer(</a:t>
              </a:r>
              <a:r>
                <a:rPr lang="ko-KR" altLang="en-US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고객</a:t>
              </a:r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)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1120692" y="2958530"/>
            <a:ext cx="2232248" cy="442128"/>
            <a:chOff x="1011528" y="2355726"/>
            <a:chExt cx="2232248" cy="442128"/>
          </a:xfrm>
        </p:grpSpPr>
        <p:sp>
          <p:nvSpPr>
            <p:cNvPr id="24" name="직사각형 23"/>
            <p:cNvSpPr/>
            <p:nvPr/>
          </p:nvSpPr>
          <p:spPr>
            <a:xfrm>
              <a:off x="1011528" y="2597799"/>
              <a:ext cx="223224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Lekgllejsae</a:t>
              </a:r>
              <a:r>
                <a:rPr lang="en-US" altLang="ko-KR" sz="700" dirty="0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aerlbkjsle</a:t>
              </a:r>
              <a:r>
                <a:rPr lang="en-US" altLang="ko-KR" sz="700" dirty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naehlaee</a:t>
              </a:r>
              <a:endParaRPr lang="en-US" altLang="ko-KR" sz="700" dirty="0" smtClean="0"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12556" y="2355726"/>
              <a:ext cx="2052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Competitor(</a:t>
              </a:r>
              <a:r>
                <a:rPr lang="ko-KR" altLang="en-US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경쟁사</a:t>
              </a:r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)</a:t>
              </a:r>
              <a:endParaRPr lang="ko-KR" altLang="en-US" sz="1200" dirty="0"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1120692" y="3641790"/>
            <a:ext cx="2232248" cy="442128"/>
            <a:chOff x="1011528" y="2355726"/>
            <a:chExt cx="2232248" cy="442128"/>
          </a:xfrm>
        </p:grpSpPr>
        <p:sp>
          <p:nvSpPr>
            <p:cNvPr id="37" name="직사각형 36"/>
            <p:cNvSpPr/>
            <p:nvPr/>
          </p:nvSpPr>
          <p:spPr>
            <a:xfrm>
              <a:off x="1011528" y="2597799"/>
              <a:ext cx="223224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Lekgllejsae</a:t>
              </a:r>
              <a:r>
                <a:rPr lang="en-US" altLang="ko-KR" sz="700" dirty="0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aerlbkjsle</a:t>
              </a:r>
              <a:r>
                <a:rPr lang="en-US" altLang="ko-KR" sz="700" dirty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naehlaee</a:t>
              </a:r>
              <a:endParaRPr lang="en-US" altLang="ko-KR" sz="700" dirty="0" smtClean="0"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12556" y="2355726"/>
              <a:ext cx="2052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Company(</a:t>
              </a:r>
              <a:r>
                <a:rPr lang="ko-KR" altLang="en-US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자사</a:t>
              </a:r>
              <a:r>
                <a:rPr lang="en-US" altLang="ko-KR" sz="12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)</a:t>
              </a:r>
              <a:endParaRPr lang="ko-KR" altLang="en-US" sz="1200" dirty="0"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656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71326" cy="5143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845" y="3952913"/>
            <a:ext cx="1905004" cy="423673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6228184" y="1131590"/>
            <a:ext cx="2592289" cy="2494900"/>
            <a:chOff x="6191672" y="1275606"/>
            <a:chExt cx="2592289" cy="2494900"/>
          </a:xfrm>
        </p:grpSpPr>
        <p:sp>
          <p:nvSpPr>
            <p:cNvPr id="18" name="TextBox 17"/>
            <p:cNvSpPr txBox="1"/>
            <p:nvPr/>
          </p:nvSpPr>
          <p:spPr>
            <a:xfrm>
              <a:off x="6191672" y="1275606"/>
              <a:ext cx="2556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영업 전략 계획서</a:t>
              </a:r>
              <a:endParaRPr lang="en-US" altLang="ko-KR" sz="2400" dirty="0" smtClean="0"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6196733" y="1739181"/>
              <a:ext cx="2587228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amletpn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libveriet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perlaejl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re</a:t>
              </a:r>
              <a:r>
                <a:rPr lang="pt-BR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</a:t>
              </a:r>
              <a:r>
                <a:rPr lang="pt-BR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necan xid </a:t>
              </a:r>
              <a:r>
                <a:rPr lang="pt-BR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anc imaaeaebn tegaea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orem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ipsum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aeljgalenglakejmaelkshaeh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eritrem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libvert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tate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 re</a:t>
              </a:r>
              <a:r>
                <a:rPr lang="pt-BR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necan </a:t>
              </a:r>
              <a:r>
                <a:rPr lang="pt-BR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xidhaanc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aeeagaegaegaegaegaeglgalenglakejmaelkshaeh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erebt</a:t>
              </a:r>
              <a:endParaRPr lang="en-US" altLang="ko-KR" sz="700" dirty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endParaRPr lang="en-US" altLang="ko-KR" sz="700" dirty="0" smtClean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amletpn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liberverit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aeljgalenglakejmaelkshaeh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eritorem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ipsum dolor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siarah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amhletpn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libvert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per re</a:t>
              </a:r>
              <a:r>
                <a:rPr lang="pt-BR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truocomrai</a:t>
              </a:r>
            </a:p>
            <a:p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perlaejl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re</a:t>
              </a:r>
              <a:r>
                <a:rPr lang="pt-BR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necan xid anc </a:t>
              </a:r>
              <a:r>
                <a:rPr lang="pt-BR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imaeaebgn </a:t>
              </a:r>
              <a:r>
                <a:rPr lang="pt-BR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tegaea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orem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ipsum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aeljgalenglakejmaelkshaeh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eitorem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libvert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tate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per re</a:t>
              </a:r>
              <a:r>
                <a:rPr lang="pt-BR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necan </a:t>
              </a:r>
              <a:r>
                <a:rPr lang="pt-BR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xidraanc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aeeagaegaegaegaegaeglgalenglakejmaelkshaeh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erebt</a:t>
              </a:r>
              <a:endParaRPr lang="en-US" altLang="ko-KR" sz="700" dirty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perlaejl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re</a:t>
              </a:r>
              <a:r>
                <a:rPr lang="pt-BR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necan xid anc </a:t>
              </a:r>
              <a:r>
                <a:rPr lang="pt-BR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imaaeaegn </a:t>
              </a:r>
              <a:r>
                <a:rPr lang="pt-BR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tegaea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orem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ipsum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aeljgalenglakejmaelkshaeh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eritrem</a:t>
              </a:r>
              <a:r>
                <a:rPr lang="en-US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eanam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libvert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tate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per re</a:t>
              </a:r>
              <a:r>
                <a:rPr lang="pt-BR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utruocomr ai necan </a:t>
              </a:r>
              <a:r>
                <a:rPr lang="pt-BR" altLang="ko-KR" sz="700" dirty="0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xidhranc </a:t>
              </a:r>
              <a:r>
                <a:rPr lang="en-US" altLang="ko-KR" sz="700" dirty="0" err="1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aeeagaegaegaegaegaeglgalenglakejmaelkshaeh</a:t>
              </a:r>
              <a:r>
                <a:rPr lang="en-US" altLang="ko-KR" sz="700" dirty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erebt</a:t>
              </a:r>
              <a:endParaRPr lang="en-US" altLang="ko-KR" sz="700" dirty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endParaRPr lang="en-US" altLang="ko-KR" sz="700" dirty="0"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6752157" y="4022070"/>
            <a:ext cx="16957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rPr>
              <a:t>Sales Strategy Plan</a:t>
            </a:r>
          </a:p>
        </p:txBody>
      </p:sp>
    </p:spTree>
    <p:extLst>
      <p:ext uri="{BB962C8B-B14F-4D97-AF65-F5344CB8AC3E}">
        <p14:creationId xmlns:p14="http://schemas.microsoft.com/office/powerpoint/2010/main" val="204743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16"/>
            <a:ext cx="9144000" cy="167777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83718"/>
            <a:ext cx="7037846" cy="2106172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1108150" y="3363717"/>
            <a:ext cx="1951683" cy="692497"/>
            <a:chOff x="1108150" y="2464648"/>
            <a:chExt cx="1951683" cy="692497"/>
          </a:xfrm>
        </p:grpSpPr>
        <p:sp>
          <p:nvSpPr>
            <p:cNvPr id="14" name="직사각형 13"/>
            <p:cNvSpPr/>
            <p:nvPr/>
          </p:nvSpPr>
          <p:spPr>
            <a:xfrm>
              <a:off x="1108150" y="2464648"/>
              <a:ext cx="195168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잠재적 경쟁사</a:t>
              </a:r>
              <a:endParaRPr lang="en-US" altLang="ko-KR" sz="1200" dirty="0" smtClean="0">
                <a:solidFill>
                  <a:schemeClr val="bg1"/>
                </a:solidFill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FBE4767-DCA4-0B0E-48C5-94857D2D6941}"/>
                </a:ext>
              </a:extLst>
            </p:cNvPr>
            <p:cNvSpPr/>
            <p:nvPr/>
          </p:nvSpPr>
          <p:spPr>
            <a:xfrm>
              <a:off x="1259633" y="2741647"/>
              <a:ext cx="180020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Teaesit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amennec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anau</a:t>
              </a:r>
              <a:r>
                <a:rPr lang="en-US" altLang="ko-KR" sz="700" dirty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aehaorem</a:t>
              </a:r>
              <a:endParaRPr lang="en-US" altLang="ko-KR" sz="700" dirty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  <a:p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ipsum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olorejglakej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aelkgjalekebje</a:t>
              </a:r>
              <a:endParaRPr lang="en-US" altLang="ko-KR" sz="700" dirty="0" smtClean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  <a:p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Lejalej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akejkjea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heabjvua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janllial</a:t>
              </a:r>
              <a:endParaRPr lang="en-US" altLang="ko-KR" sz="700" dirty="0" smtClean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3586689" y="3363717"/>
            <a:ext cx="1951683" cy="692497"/>
            <a:chOff x="1108150" y="2464648"/>
            <a:chExt cx="1951683" cy="692497"/>
          </a:xfrm>
        </p:grpSpPr>
        <p:sp>
          <p:nvSpPr>
            <p:cNvPr id="24" name="직사각형 23"/>
            <p:cNvSpPr/>
            <p:nvPr/>
          </p:nvSpPr>
          <p:spPr>
            <a:xfrm>
              <a:off x="1108150" y="2464648"/>
              <a:ext cx="195168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구매자의 교섭</a:t>
              </a:r>
              <a:endParaRPr lang="en-US" altLang="ko-KR" sz="1200" dirty="0" smtClean="0">
                <a:solidFill>
                  <a:schemeClr val="bg1"/>
                </a:solidFill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FBE4767-DCA4-0B0E-48C5-94857D2D6941}"/>
                </a:ext>
              </a:extLst>
            </p:cNvPr>
            <p:cNvSpPr/>
            <p:nvPr/>
          </p:nvSpPr>
          <p:spPr>
            <a:xfrm>
              <a:off x="1259633" y="2741647"/>
              <a:ext cx="180020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Teaesit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amennec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anau</a:t>
              </a:r>
              <a:r>
                <a:rPr lang="en-US" altLang="ko-KR" sz="700" dirty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aehaorem</a:t>
              </a:r>
              <a:endParaRPr lang="en-US" altLang="ko-KR" sz="700" dirty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  <a:p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ipsum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olorejglakej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aelkgjalekebje</a:t>
              </a:r>
              <a:endParaRPr lang="en-US" altLang="ko-KR" sz="700" dirty="0" smtClean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  <a:p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Lejalej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akejkjea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heabjvua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janllial</a:t>
              </a:r>
              <a:endParaRPr lang="en-US" altLang="ko-KR" sz="700" dirty="0" smtClean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052548" y="3363717"/>
            <a:ext cx="1951683" cy="692497"/>
            <a:chOff x="1108150" y="2464648"/>
            <a:chExt cx="1951683" cy="692497"/>
          </a:xfrm>
        </p:grpSpPr>
        <p:sp>
          <p:nvSpPr>
            <p:cNvPr id="34" name="직사각형 33"/>
            <p:cNvSpPr/>
            <p:nvPr/>
          </p:nvSpPr>
          <p:spPr>
            <a:xfrm>
              <a:off x="1108150" y="2464648"/>
              <a:ext cx="195168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공급자의 교섭</a:t>
              </a:r>
              <a:endParaRPr lang="en-US" altLang="ko-KR" sz="1200" dirty="0" smtClean="0">
                <a:solidFill>
                  <a:schemeClr val="bg1"/>
                </a:solidFill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5FBE4767-DCA4-0B0E-48C5-94857D2D6941}"/>
                </a:ext>
              </a:extLst>
            </p:cNvPr>
            <p:cNvSpPr/>
            <p:nvPr/>
          </p:nvSpPr>
          <p:spPr>
            <a:xfrm>
              <a:off x="1259633" y="2741647"/>
              <a:ext cx="180020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Teaesit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amennec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anau</a:t>
              </a:r>
              <a:r>
                <a:rPr lang="en-US" altLang="ko-KR" sz="700" dirty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aehaorem</a:t>
              </a:r>
              <a:endParaRPr lang="en-US" altLang="ko-KR" sz="700" dirty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  <a:p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ipsum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olorejglakej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aelkgjalekebje</a:t>
              </a:r>
              <a:endParaRPr lang="en-US" altLang="ko-KR" sz="700" dirty="0" smtClean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  <a:p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Lejalej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akejkjea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heabjvua</a:t>
              </a:r>
              <a:r>
                <a:rPr lang="en-US" altLang="ko-KR" sz="700" dirty="0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 </a:t>
              </a:r>
              <a:r>
                <a:rPr lang="en-US" altLang="ko-KR" sz="700" dirty="0" err="1" smtClean="0">
                  <a:solidFill>
                    <a:schemeClr val="bg1"/>
                  </a:solidFill>
                  <a:latin typeface="ic 나무고딕 L" panose="02020603020101020101" pitchFamily="18" charset="-127"/>
                  <a:ea typeface="ic 나무고딕 L" panose="02020603020101020101" pitchFamily="18" charset="-127"/>
                </a:rPr>
                <a:t>janllial</a:t>
              </a:r>
              <a:endParaRPr lang="en-US" altLang="ko-KR" sz="700" dirty="0" smtClean="0">
                <a:solidFill>
                  <a:schemeClr val="bg1"/>
                </a:solidFill>
                <a:latin typeface="ic 나무고딕 L" panose="02020603020101020101" pitchFamily="18" charset="-127"/>
                <a:ea typeface="ic 나무고딕 L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30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75" y="0"/>
            <a:ext cx="2929134" cy="2572517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909" y="-1"/>
            <a:ext cx="5146547" cy="5143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67365" y="593760"/>
            <a:ext cx="4551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시장 </a:t>
            </a:r>
            <a:r>
              <a:rPr lang="ko-KR" altLang="en-US" sz="2800" dirty="0" smtClean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조사를</a:t>
            </a:r>
            <a:endParaRPr lang="en-US" altLang="ko-KR" sz="2800" dirty="0" smtClean="0">
              <a:latin typeface="ic 럭키수퍼 L" panose="02020603020101020101" pitchFamily="18" charset="-127"/>
              <a:ea typeface="ic 럭키수퍼 L" panose="02020603020101020101" pitchFamily="18" charset="-127"/>
            </a:endParaRPr>
          </a:p>
          <a:p>
            <a:pPr algn="ctr"/>
            <a:r>
              <a:rPr lang="ko-KR" altLang="en-US" sz="2800" dirty="0" smtClean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위한</a:t>
            </a:r>
            <a:endParaRPr lang="en-US" altLang="ko-KR" sz="2800" dirty="0" smtClean="0">
              <a:latin typeface="ic 럭키수퍼 L" panose="02020603020101020101" pitchFamily="18" charset="-127"/>
              <a:ea typeface="ic 럭키수퍼 L" panose="02020603020101020101" pitchFamily="18" charset="-127"/>
            </a:endParaRPr>
          </a:p>
          <a:p>
            <a:pPr algn="ctr"/>
            <a:r>
              <a:rPr lang="en-US" altLang="ko-KR" sz="2800" dirty="0" smtClean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PEST </a:t>
            </a:r>
            <a:r>
              <a:rPr lang="ko-KR" altLang="en-US" sz="28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분석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1520619" y="3370050"/>
            <a:ext cx="2087110" cy="1026696"/>
            <a:chOff x="1520619" y="3370050"/>
            <a:chExt cx="2087110" cy="1026696"/>
          </a:xfrm>
        </p:grpSpPr>
        <p:sp>
          <p:nvSpPr>
            <p:cNvPr id="19" name="Rectangle 75"/>
            <p:cNvSpPr>
              <a:spLocks noChangeArrowheads="1"/>
            </p:cNvSpPr>
            <p:nvPr/>
          </p:nvSpPr>
          <p:spPr bwMode="auto">
            <a:xfrm>
              <a:off x="1520619" y="3370050"/>
              <a:ext cx="2053447" cy="199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 algn="ctr">
                <a:lnSpc>
                  <a:spcPct val="90000"/>
                </a:lnSpc>
              </a:pPr>
              <a:r>
                <a:rPr lang="ko-KR" altLang="en-US" sz="1400" dirty="0" err="1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성과창출로</a:t>
              </a:r>
              <a:r>
                <a:rPr lang="ko-KR" altLang="en-US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 보답하는 기업</a:t>
              </a:r>
              <a:endParaRPr kumimoji="1" lang="en-US" altLang="ko-KR" sz="1400" i="0" u="none" strike="noStrike" cap="none" normalizeH="0" dirty="0">
                <a:ln>
                  <a:noFill/>
                </a:ln>
                <a:effectLst/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16" name="Rectangle 75"/>
            <p:cNvSpPr>
              <a:spLocks noChangeArrowheads="1"/>
            </p:cNvSpPr>
            <p:nvPr/>
          </p:nvSpPr>
          <p:spPr bwMode="auto">
            <a:xfrm>
              <a:off x="1520619" y="3658082"/>
              <a:ext cx="2087110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ko-KR" sz="8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8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8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>
                  <a:latin typeface="ic 모던고딕 L" pitchFamily="18" charset="-127"/>
                  <a:ea typeface="ic 모던고딕 L" pitchFamily="18" charset="-127"/>
                </a:rPr>
                <a:t>dolrhsrsldkfe</a:t>
              </a:r>
              <a:r>
                <a:rPr lang="en-US" altLang="ko-KR" sz="8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sleeh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aerhlel</a:t>
              </a:r>
              <a:endParaRPr lang="en-US" altLang="ko-KR" sz="8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Khsdkfsdkjhfs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skeghkajghkajhegkjh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aekh</a:t>
              </a:r>
              <a:endParaRPr lang="en-US" altLang="ko-KR" sz="800" dirty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Lakdjflakeg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alekgjlaekgjlkjaelk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aelkgjlaee</a:t>
              </a:r>
              <a:endParaRPr lang="en-US" altLang="ko-KR" sz="8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Alejglakejglk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aelkgjlkae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aelkjlaekbjlkaebjk</a:t>
              </a:r>
              <a:endParaRPr lang="en-US" altLang="ko-KR" sz="800" dirty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6849539" y="3370050"/>
            <a:ext cx="2087110" cy="1026696"/>
            <a:chOff x="6849539" y="3370050"/>
            <a:chExt cx="2087110" cy="1026696"/>
          </a:xfrm>
        </p:grpSpPr>
        <p:sp>
          <p:nvSpPr>
            <p:cNvPr id="30" name="Rectangle 75"/>
            <p:cNvSpPr>
              <a:spLocks noChangeArrowheads="1"/>
            </p:cNvSpPr>
            <p:nvPr/>
          </p:nvSpPr>
          <p:spPr bwMode="auto">
            <a:xfrm>
              <a:off x="6849539" y="3370050"/>
              <a:ext cx="2053447" cy="199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 algn="ctr">
                <a:lnSpc>
                  <a:spcPct val="90000"/>
                </a:lnSpc>
              </a:pPr>
              <a:r>
                <a:rPr lang="ko-KR" altLang="en-US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광고</a:t>
              </a:r>
              <a:r>
                <a:rPr lang="en-US" altLang="ko-KR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, </a:t>
              </a:r>
              <a:r>
                <a:rPr lang="ko-KR" altLang="en-US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마케팅</a:t>
              </a:r>
              <a:r>
                <a:rPr lang="en-US" altLang="ko-KR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, </a:t>
              </a:r>
              <a:r>
                <a:rPr lang="ko-KR" altLang="en-US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교육의 조화</a:t>
              </a:r>
              <a:endParaRPr kumimoji="1" lang="en-US" altLang="ko-KR" sz="1400" i="0" u="none" strike="noStrike" cap="none" normalizeH="0" dirty="0">
                <a:ln>
                  <a:noFill/>
                </a:ln>
                <a:effectLst/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32" name="Rectangle 75"/>
            <p:cNvSpPr>
              <a:spLocks noChangeArrowheads="1"/>
            </p:cNvSpPr>
            <p:nvPr/>
          </p:nvSpPr>
          <p:spPr bwMode="auto">
            <a:xfrm>
              <a:off x="6849539" y="3658082"/>
              <a:ext cx="2087110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ko-KR" sz="800" dirty="0">
                  <a:latin typeface="ic 모던고딕 L" pitchFamily="18" charset="-127"/>
                  <a:ea typeface="ic 모던고딕 L" pitchFamily="18" charset="-127"/>
                </a:rPr>
                <a:t>Lorem </a:t>
              </a:r>
              <a:r>
                <a:rPr lang="en-US" altLang="ko-KR" sz="800" dirty="0" err="1">
                  <a:latin typeface="ic 모던고딕 L" pitchFamily="18" charset="-127"/>
                  <a:ea typeface="ic 모던고딕 L" pitchFamily="18" charset="-127"/>
                </a:rPr>
                <a:t>pegsum</a:t>
              </a:r>
              <a:r>
                <a:rPr lang="en-US" altLang="ko-KR" sz="8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>
                  <a:latin typeface="ic 모던고딕 L" pitchFamily="18" charset="-127"/>
                  <a:ea typeface="ic 모던고딕 L" pitchFamily="18" charset="-127"/>
                </a:rPr>
                <a:t>dolrhsrsldkfe</a:t>
              </a:r>
              <a:r>
                <a:rPr lang="en-US" altLang="ko-KR" sz="800" dirty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sleeh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aerhlel</a:t>
              </a:r>
              <a:endParaRPr lang="en-US" altLang="ko-KR" sz="8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Khsdkfsdkjhfs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skeghkajghkajhegkjh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aekh</a:t>
              </a:r>
              <a:endParaRPr lang="en-US" altLang="ko-KR" sz="800" dirty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Lakdjflakeg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alekgjlaekgjlkjaelk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aelkgjlaee</a:t>
              </a:r>
              <a:endParaRPr lang="en-US" altLang="ko-KR" sz="800" dirty="0" smtClean="0"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Alejglakejglk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aelkgjlkae</a:t>
              </a:r>
              <a:r>
                <a:rPr lang="en-US" altLang="ko-KR" sz="800" dirty="0" smtClean="0"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800" dirty="0" err="1" smtClean="0">
                  <a:latin typeface="ic 모던고딕 L" pitchFamily="18" charset="-127"/>
                  <a:ea typeface="ic 모던고딕 L" pitchFamily="18" charset="-127"/>
                </a:rPr>
                <a:t>aelkjlaekbjlkaebjk</a:t>
              </a:r>
              <a:endParaRPr lang="en-US" altLang="ko-KR" sz="800" dirty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891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0"/>
            <a:ext cx="2788094" cy="5143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79326" y="746216"/>
            <a:ext cx="474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시장 조사를 위한 </a:t>
            </a:r>
            <a:r>
              <a:rPr lang="en-US" altLang="ko-KR" sz="2800" spc="-1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PEST </a:t>
            </a:r>
            <a:r>
              <a:rPr lang="ko-KR" altLang="en-US" sz="2800" spc="-100" dirty="0">
                <a:latin typeface="ic 럭키수퍼 L" panose="02020603020101020101" pitchFamily="18" charset="-127"/>
                <a:ea typeface="ic 럭키수퍼 L" panose="02020603020101020101" pitchFamily="18" charset="-127"/>
              </a:rPr>
              <a:t>분석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4989006" y="1994354"/>
            <a:ext cx="1009892" cy="949171"/>
            <a:chOff x="1570535" y="3395776"/>
            <a:chExt cx="1009892" cy="949171"/>
          </a:xfrm>
        </p:grpSpPr>
        <p:sp>
          <p:nvSpPr>
            <p:cNvPr id="28" name="Rectangle 75"/>
            <p:cNvSpPr>
              <a:spLocks noChangeArrowheads="1"/>
            </p:cNvSpPr>
            <p:nvPr/>
          </p:nvSpPr>
          <p:spPr bwMode="auto">
            <a:xfrm>
              <a:off x="1572139" y="3395776"/>
              <a:ext cx="937757" cy="199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 algn="ctr">
                <a:lnSpc>
                  <a:spcPct val="90000"/>
                </a:lnSpc>
              </a:pPr>
              <a:r>
                <a:rPr lang="ko-KR" altLang="en-US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정치적 요인</a:t>
              </a:r>
              <a:endParaRPr kumimoji="1" lang="en-US" altLang="ko-KR" sz="1400" i="0" u="none" strike="noStrike" cap="none" normalizeH="0" dirty="0">
                <a:ln>
                  <a:noFill/>
                </a:ln>
                <a:effectLst/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29" name="Rectangle 75"/>
            <p:cNvSpPr>
              <a:spLocks noChangeArrowheads="1"/>
            </p:cNvSpPr>
            <p:nvPr/>
          </p:nvSpPr>
          <p:spPr bwMode="auto">
            <a:xfrm>
              <a:off x="1570535" y="3652450"/>
              <a:ext cx="1009892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정부 정책 및 규제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세금 정책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무역 제한 및 관세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6668995" y="1980136"/>
            <a:ext cx="1547836" cy="949171"/>
            <a:chOff x="2892084" y="3395776"/>
            <a:chExt cx="1547836" cy="949171"/>
          </a:xfrm>
        </p:grpSpPr>
        <p:sp>
          <p:nvSpPr>
            <p:cNvPr id="24" name="Rectangle 75"/>
            <p:cNvSpPr>
              <a:spLocks noChangeArrowheads="1"/>
            </p:cNvSpPr>
            <p:nvPr/>
          </p:nvSpPr>
          <p:spPr bwMode="auto">
            <a:xfrm>
              <a:off x="2892084" y="3395776"/>
              <a:ext cx="1547836" cy="199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 algn="ctr">
                <a:lnSpc>
                  <a:spcPct val="90000"/>
                </a:lnSpc>
              </a:pPr>
              <a:r>
                <a:rPr lang="ko-KR" altLang="en-US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경제적 요인</a:t>
              </a:r>
              <a:endParaRPr kumimoji="1" lang="en-US" altLang="ko-KR" sz="1400" i="0" u="none" strike="noStrike" cap="none" normalizeH="0" dirty="0">
                <a:ln>
                  <a:noFill/>
                </a:ln>
                <a:effectLst/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27" name="Rectangle 75"/>
            <p:cNvSpPr>
              <a:spLocks noChangeArrowheads="1"/>
            </p:cNvSpPr>
            <p:nvPr/>
          </p:nvSpPr>
          <p:spPr bwMode="auto">
            <a:xfrm>
              <a:off x="3188301" y="3652450"/>
              <a:ext cx="1080424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경제 성장률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인플레이션 및 금리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고용률 및 실업률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4769239" y="3566795"/>
            <a:ext cx="1380498" cy="949171"/>
            <a:chOff x="4656803" y="3395776"/>
            <a:chExt cx="1380498" cy="949171"/>
          </a:xfrm>
        </p:grpSpPr>
        <p:sp>
          <p:nvSpPr>
            <p:cNvPr id="35" name="Rectangle 75"/>
            <p:cNvSpPr>
              <a:spLocks noChangeArrowheads="1"/>
            </p:cNvSpPr>
            <p:nvPr/>
          </p:nvSpPr>
          <p:spPr bwMode="auto">
            <a:xfrm>
              <a:off x="4656803" y="3395776"/>
              <a:ext cx="1380498" cy="199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 algn="ctr">
                <a:lnSpc>
                  <a:spcPct val="90000"/>
                </a:lnSpc>
              </a:pPr>
              <a:r>
                <a:rPr lang="ko-KR" altLang="en-US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사회적 요인</a:t>
              </a:r>
              <a:endParaRPr kumimoji="1" lang="en-US" altLang="ko-KR" sz="1400" i="0" u="none" strike="noStrike" cap="none" normalizeH="0" dirty="0">
                <a:ln>
                  <a:noFill/>
                </a:ln>
                <a:effectLst/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36" name="Rectangle 75"/>
            <p:cNvSpPr>
              <a:spLocks noChangeArrowheads="1"/>
            </p:cNvSpPr>
            <p:nvPr/>
          </p:nvSpPr>
          <p:spPr bwMode="auto">
            <a:xfrm>
              <a:off x="4848679" y="3652450"/>
              <a:ext cx="1000274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인구 통계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사회적 트렌드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건강 및 교육 의식</a:t>
              </a: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6685827" y="3557272"/>
            <a:ext cx="1523278" cy="949171"/>
            <a:chOff x="6228802" y="3395776"/>
            <a:chExt cx="1523278" cy="949171"/>
          </a:xfrm>
        </p:grpSpPr>
        <p:sp>
          <p:nvSpPr>
            <p:cNvPr id="33" name="Rectangle 75"/>
            <p:cNvSpPr>
              <a:spLocks noChangeArrowheads="1"/>
            </p:cNvSpPr>
            <p:nvPr/>
          </p:nvSpPr>
          <p:spPr bwMode="auto">
            <a:xfrm>
              <a:off x="6228802" y="3395776"/>
              <a:ext cx="1523278" cy="199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lvl="0" algn="ctr">
                <a:lnSpc>
                  <a:spcPct val="90000"/>
                </a:lnSpc>
              </a:pPr>
              <a:r>
                <a:rPr lang="ko-KR" altLang="en-US" sz="1400" dirty="0"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기술적 요인</a:t>
              </a:r>
              <a:endParaRPr kumimoji="1" lang="en-US" altLang="ko-KR" sz="1400" i="0" u="none" strike="noStrike" cap="none" normalizeH="0" dirty="0">
                <a:ln>
                  <a:noFill/>
                </a:ln>
                <a:effectLst/>
                <a:latin typeface="ic 럭키수퍼 L" panose="02020603020101020101" pitchFamily="18" charset="-127"/>
                <a:ea typeface="ic 럭키수퍼 L" panose="02020603020101020101" pitchFamily="18" charset="-127"/>
              </a:endParaRPr>
            </a:p>
          </p:txBody>
        </p:sp>
        <p:sp>
          <p:nvSpPr>
            <p:cNvPr id="34" name="Rectangle 75"/>
            <p:cNvSpPr>
              <a:spLocks noChangeArrowheads="1"/>
            </p:cNvSpPr>
            <p:nvPr/>
          </p:nvSpPr>
          <p:spPr bwMode="auto">
            <a:xfrm>
              <a:off x="6495914" y="3652450"/>
              <a:ext cx="859210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연구 개발 동향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기술 인프라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000" dirty="0">
                  <a:latin typeface="ic 모던고딕 L" pitchFamily="18" charset="-127"/>
                  <a:ea typeface="ic 모던고딕 L" pitchFamily="18" charset="-127"/>
                </a:rPr>
                <a:t>-</a:t>
              </a:r>
              <a:r>
                <a:rPr lang="ko-KR" altLang="en-US" sz="1000" dirty="0">
                  <a:latin typeface="ic 모던고딕 L" pitchFamily="18" charset="-127"/>
                  <a:ea typeface="ic 모던고딕 L" pitchFamily="18" charset="-127"/>
                </a:rPr>
                <a:t>기술 발전</a:t>
              </a:r>
              <a:endParaRPr lang="en-US" altLang="ko-KR" sz="1000" dirty="0">
                <a:latin typeface="ic 모던고딕 L" pitchFamily="18" charset="-127"/>
                <a:ea typeface="ic 모던고딕 L" pitchFamily="18" charset="-127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4427984" y="1980136"/>
            <a:ext cx="2376043" cy="1852026"/>
            <a:chOff x="4427984" y="1980136"/>
            <a:chExt cx="2376043" cy="1852026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498" b="67204"/>
            <a:stretch/>
          </p:blipFill>
          <p:spPr>
            <a:xfrm>
              <a:off x="4427984" y="1980136"/>
              <a:ext cx="359819" cy="333106"/>
            </a:xfrm>
            <a:prstGeom prst="rect">
              <a:avLst/>
            </a:prstGeom>
          </p:spPr>
        </p:pic>
        <p:pic>
          <p:nvPicPr>
            <p:cNvPr id="38" name="그림 3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498" b="67204"/>
            <a:stretch/>
          </p:blipFill>
          <p:spPr>
            <a:xfrm>
              <a:off x="6444208" y="1980136"/>
              <a:ext cx="359819" cy="333106"/>
            </a:xfrm>
            <a:prstGeom prst="rect">
              <a:avLst/>
            </a:prstGeom>
          </p:spPr>
        </p:pic>
        <p:pic>
          <p:nvPicPr>
            <p:cNvPr id="39" name="그림 3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498" b="67204"/>
            <a:stretch/>
          </p:blipFill>
          <p:spPr>
            <a:xfrm>
              <a:off x="4427984" y="3499056"/>
              <a:ext cx="359819" cy="333106"/>
            </a:xfrm>
            <a:prstGeom prst="rect">
              <a:avLst/>
            </a:prstGeom>
          </p:spPr>
        </p:pic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498" b="67204"/>
            <a:stretch/>
          </p:blipFill>
          <p:spPr>
            <a:xfrm>
              <a:off x="6444208" y="3499056"/>
              <a:ext cx="359819" cy="3331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543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/>
          <a:stretch/>
        </p:blipFill>
        <p:spPr>
          <a:xfrm>
            <a:off x="0" y="0"/>
            <a:ext cx="5040968" cy="51435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16" y="1361691"/>
            <a:ext cx="4764034" cy="2511557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3779912" y="2105574"/>
            <a:ext cx="4131592" cy="1042114"/>
            <a:chOff x="3824784" y="2105574"/>
            <a:chExt cx="4131592" cy="1042114"/>
          </a:xfrm>
        </p:grpSpPr>
        <p:sp>
          <p:nvSpPr>
            <p:cNvPr id="8" name="TextBox 7"/>
            <p:cNvSpPr txBox="1"/>
            <p:nvPr/>
          </p:nvSpPr>
          <p:spPr>
            <a:xfrm>
              <a:off x="3824784" y="2439802"/>
              <a:ext cx="41315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000" spc="-200" dirty="0">
                  <a:ln w="0">
                    <a:noFill/>
                  </a:ln>
                  <a:solidFill>
                    <a:srgbClr val="527BF2"/>
                  </a:solidFill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THANK</a:t>
              </a:r>
              <a:r>
                <a:rPr lang="en-US" altLang="ko-KR" sz="4000" spc="-200" dirty="0">
                  <a:ln w="0">
                    <a:noFill/>
                  </a:ln>
                  <a:latin typeface="ic 럭키수퍼 L" panose="02020603020101020101" pitchFamily="18" charset="-127"/>
                  <a:ea typeface="ic 럭키수퍼 L" panose="02020603020101020101" pitchFamily="18" charset="-127"/>
                </a:rPr>
                <a:t> YOU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20033" y="2105574"/>
              <a:ext cx="27708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 smtClean="0">
                  <a:ln w="0">
                    <a:noFill/>
                  </a:ln>
                  <a:latin typeface="ic 콤퓨타세탁 L" panose="02020603020101020101" pitchFamily="18" charset="-127"/>
                  <a:ea typeface="ic 콤퓨타세탁 L" panose="02020603020101020101" pitchFamily="18" charset="-127"/>
                </a:rPr>
                <a:t>감사합니다</a:t>
              </a:r>
              <a:endParaRPr lang="en-US" altLang="ko-KR" sz="1600" dirty="0">
                <a:ln w="0">
                  <a:noFill/>
                </a:ln>
                <a:latin typeface="ic 콤퓨타세탁 L" panose="02020603020101020101" pitchFamily="18" charset="-127"/>
                <a:ea typeface="ic 콤퓨타세탁 L" panose="02020603020101020101" pitchFamily="18" charset="-127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66968" y="4677501"/>
            <a:ext cx="3744416" cy="273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Lorem ipsum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dolrs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amet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,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nec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an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aupoteat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aliuamco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</a:t>
            </a:r>
            <a:r>
              <a:rPr lang="en-US" altLang="ko-KR" sz="600" dirty="0" err="1">
                <a:latin typeface="THE명품고딕R_U" pitchFamily="18" charset="-127"/>
                <a:ea typeface="THE명품고딕R_U" pitchFamily="18" charset="-127"/>
              </a:rPr>
              <a:t>tiditm</a:t>
            </a:r>
            <a:r>
              <a:rPr lang="en-US" altLang="ko-KR" sz="600" dirty="0">
                <a:latin typeface="THE명품고딕R_U" pitchFamily="18" charset="-127"/>
                <a:ea typeface="THE명품고딕R_U" pitchFamily="18" charset="-127"/>
              </a:rPr>
              <a:t> </a:t>
            </a:r>
            <a:r>
              <a:rPr lang="en-US" altLang="ko-KR" sz="600" dirty="0" smtClean="0">
                <a:latin typeface="THE명품고딕R_U" pitchFamily="18" charset="-127"/>
                <a:ea typeface="THE명품고딕R_U" pitchFamily="18" charset="-127"/>
              </a:rPr>
              <a:t>ipsum</a:t>
            </a:r>
            <a:endParaRPr lang="en-US" altLang="ko-KR" sz="600" dirty="0">
              <a:latin typeface="THE명품고딕R_U" pitchFamily="18" charset="-127"/>
              <a:ea typeface="THE명품고딕R_U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32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4185</TotalTime>
  <Words>472</Words>
  <Application>Microsoft Office PowerPoint</Application>
  <PresentationFormat>화면 슬라이드 쇼(16:9)</PresentationFormat>
  <Paragraphs>101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20" baseType="lpstr">
      <vt:lpstr>ic 나무고딕 L</vt:lpstr>
      <vt:lpstr>ic 럭키수퍼 L</vt:lpstr>
      <vt:lpstr>ic 모던고딕 L</vt:lpstr>
      <vt:lpstr>ic 콤퓨타세탁 L</vt:lpstr>
      <vt:lpstr>ic 하얀바람 L</vt:lpstr>
      <vt:lpstr>THE명품고딕R_U</vt:lpstr>
      <vt:lpstr>굴림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SJ</cp:lastModifiedBy>
  <cp:revision>1252</cp:revision>
  <dcterms:created xsi:type="dcterms:W3CDTF">2016-07-28T10:36:38Z</dcterms:created>
  <dcterms:modified xsi:type="dcterms:W3CDTF">2025-05-13T03:26:01Z</dcterms:modified>
</cp:coreProperties>
</file>