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65" r:id="rId3"/>
    <p:sldId id="257" r:id="rId4"/>
    <p:sldId id="258" r:id="rId5"/>
    <p:sldId id="259" r:id="rId6"/>
    <p:sldId id="261" r:id="rId7"/>
    <p:sldId id="262" r:id="rId8"/>
    <p:sldId id="267" r:id="rId9"/>
    <p:sldId id="263" r:id="rId10"/>
    <p:sldId id="268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D3C"/>
    <a:srgbClr val="45C7DD"/>
    <a:srgbClr val="66BCF4"/>
    <a:srgbClr val="66BDF4"/>
    <a:srgbClr val="36A1FC"/>
    <a:srgbClr val="53DCE3"/>
    <a:srgbClr val="7434ED"/>
    <a:srgbClr val="36EFE8"/>
    <a:srgbClr val="70EAA1"/>
    <a:srgbClr val="79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34" autoAdjust="0"/>
    <p:restoredTop sz="94517" autoAdjust="0"/>
  </p:normalViewPr>
  <p:slideViewPr>
    <p:cSldViewPr>
      <p:cViewPr>
        <p:scale>
          <a:sx n="100" d="100"/>
          <a:sy n="100" d="100"/>
        </p:scale>
        <p:origin x="1824" y="54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8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83F88-F8DF-4BB2-8648-FB43B094C820}" type="datetimeFigureOut">
              <a:rPr lang="ko-KR" altLang="en-US" smtClean="0"/>
              <a:t>2025-06-13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CAC64-B283-4CC9-80CC-223B3C741E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774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C5286-B8D8-4862-AAA7-6A060E5320B9}" type="datetimeFigureOut">
              <a:rPr lang="ko-KR" altLang="en-US" smtClean="0"/>
              <a:t>2025-06-13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AF9B3-5436-4F1E-B396-0AABF9A357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29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AF9B3-5436-4F1E-B396-0AABF9A3576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75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157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저작권예시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372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766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15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ransition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" y="1898461"/>
            <a:ext cx="9144000" cy="324503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1" t="14135" r="10200" b="20066"/>
          <a:stretch/>
        </p:blipFill>
        <p:spPr>
          <a:xfrm>
            <a:off x="1445425" y="986072"/>
            <a:ext cx="6255856" cy="2911140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2123728" y="2211710"/>
            <a:ext cx="5009746" cy="850260"/>
            <a:chOff x="2123728" y="2199124"/>
            <a:chExt cx="5009746" cy="850260"/>
          </a:xfrm>
        </p:grpSpPr>
        <p:sp>
          <p:nvSpPr>
            <p:cNvPr id="41" name="직사각형 40"/>
            <p:cNvSpPr/>
            <p:nvPr/>
          </p:nvSpPr>
          <p:spPr>
            <a:xfrm>
              <a:off x="2123728" y="2199124"/>
              <a:ext cx="5009746" cy="6113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ko-KR" altLang="en-US" sz="3800" dirty="0" smtClean="0">
                  <a:solidFill>
                    <a:schemeClr val="bg1"/>
                  </a:solidFill>
                  <a:latin typeface="ic 맨발의청춘 R" panose="02020603020101020101" pitchFamily="18" charset="-127"/>
                  <a:ea typeface="ic 맨발의청춘 R" panose="02020603020101020101" pitchFamily="18" charset="-127"/>
                  <a:cs typeface="THE삐끗삐끗" panose="02020503020101020101" pitchFamily="18" charset="-127"/>
                </a:rPr>
                <a:t>프로젝트 제안서</a:t>
              </a:r>
              <a:endParaRPr lang="en-US" altLang="ko-KR" sz="3800" dirty="0" smtClean="0">
                <a:solidFill>
                  <a:schemeClr val="bg1"/>
                </a:solidFill>
                <a:latin typeface="ic 맨발의청춘 R" panose="02020603020101020101" pitchFamily="18" charset="-127"/>
                <a:ea typeface="ic 맨발의청춘 R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194339" y="2787774"/>
              <a:ext cx="2868524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PROJECT PROPOSAL 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PRESENTATION</a:t>
              </a:r>
              <a:endParaRPr lang="en-US" altLang="ko-KR" sz="1100" dirty="0">
                <a:solidFill>
                  <a:schemeClr val="bg1"/>
                </a:solidFill>
                <a:latin typeface="ic 나무고딕 R" panose="02020603020101020101" pitchFamily="18" charset="-127"/>
                <a:ea typeface="ic 나무고딕 R" panose="02020603020101020101" pitchFamily="18" charset="-127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3194339" y="202645"/>
            <a:ext cx="286852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00" dirty="0" smtClean="0">
                <a:solidFill>
                  <a:srgbClr val="3E3D3C"/>
                </a:solidFill>
                <a:latin typeface="ic 나무고딕 R" panose="02020603020101020101" pitchFamily="18" charset="-127"/>
                <a:ea typeface="ic 나무고딕 R" panose="02020603020101020101" pitchFamily="18" charset="-127"/>
              </a:rPr>
              <a:t>YOUR COMPANY</a:t>
            </a:r>
            <a:endParaRPr lang="en-US" altLang="ko-KR" sz="800" dirty="0">
              <a:solidFill>
                <a:srgbClr val="3E3D3C"/>
              </a:solidFill>
              <a:latin typeface="ic 나무고딕 R" panose="02020603020101020101" pitchFamily="18" charset="-127"/>
              <a:ea typeface="ic 나무고딕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579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81720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"/>
          <a:stretch/>
        </p:blipFill>
        <p:spPr>
          <a:xfrm>
            <a:off x="4860032" y="-1"/>
            <a:ext cx="4287624" cy="515473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639" y="357136"/>
            <a:ext cx="2660909" cy="2261621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1057292" y="1030903"/>
            <a:ext cx="1368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 dirty="0" smtClean="0">
                <a:latin typeface="ic 맨발의청춘 R" panose="02020603020101020101" pitchFamily="18" charset="-127"/>
                <a:ea typeface="ic 맨발의청춘 R" panose="02020603020101020101" pitchFamily="18" charset="-127"/>
                <a:cs typeface="THE삐끗삐끗" panose="02020503020101020101" pitchFamily="18" charset="-127"/>
              </a:rPr>
              <a:t>차례</a:t>
            </a:r>
            <a:endParaRPr lang="en-US" altLang="ko-KR" sz="4000" dirty="0" smtClean="0">
              <a:latin typeface="ic 맨발의청춘 R" panose="02020603020101020101" pitchFamily="18" charset="-127"/>
              <a:ea typeface="ic 맨발의청춘 R" panose="02020603020101020101" pitchFamily="18" charset="-127"/>
              <a:cs typeface="THE삐끗삐끗" panose="02020503020101020101" pitchFamily="18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74368" y="2361389"/>
            <a:ext cx="2986204" cy="478542"/>
            <a:chOff x="974368" y="2483912"/>
            <a:chExt cx="2986204" cy="478542"/>
          </a:xfrm>
        </p:grpSpPr>
        <p:sp>
          <p:nvSpPr>
            <p:cNvPr id="38" name="직사각형 37"/>
            <p:cNvSpPr/>
            <p:nvPr/>
          </p:nvSpPr>
          <p:spPr>
            <a:xfrm>
              <a:off x="1754442" y="2483912"/>
              <a:ext cx="13773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spc="-100" dirty="0" smtClean="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프로젝트 배경</a:t>
              </a:r>
              <a:endParaRPr lang="en-US" altLang="ko-KR" sz="1400" spc="-100" dirty="0">
                <a:latin typeface="THE명품고딕M_U" panose="02020603020101020101" pitchFamily="18" charset="-127"/>
                <a:ea typeface="THE명품고딕M_U" panose="02020603020101020101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1763324" y="2741280"/>
              <a:ext cx="2197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doleorsit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selkalvnaefrl</a:t>
              </a:r>
              <a:endParaRPr lang="en-US" altLang="ko-KR" sz="700" dirty="0" smtClean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974368" y="2593122"/>
              <a:ext cx="60264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pc="-100" dirty="0" smtClean="0">
                  <a:latin typeface="ic 맨발의청춘 R" panose="02020603020101020101" pitchFamily="18" charset="-127"/>
                  <a:ea typeface="ic 맨발의청춘 R" panose="02020603020101020101" pitchFamily="18" charset="-127"/>
                </a:rPr>
                <a:t>01</a:t>
              </a:r>
              <a:endParaRPr lang="en-US" altLang="ko-KR" spc="-100" dirty="0">
                <a:latin typeface="ic 맨발의청춘 R" panose="02020603020101020101" pitchFamily="18" charset="-127"/>
                <a:ea typeface="ic 맨발의청춘 R" panose="02020603020101020101" pitchFamily="18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974368" y="2968073"/>
            <a:ext cx="2986204" cy="478542"/>
            <a:chOff x="974368" y="3029312"/>
            <a:chExt cx="2986204" cy="478542"/>
          </a:xfrm>
        </p:grpSpPr>
        <p:sp>
          <p:nvSpPr>
            <p:cNvPr id="32" name="직사각형 31"/>
            <p:cNvSpPr/>
            <p:nvPr/>
          </p:nvSpPr>
          <p:spPr>
            <a:xfrm>
              <a:off x="1754442" y="3029312"/>
              <a:ext cx="116137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spc="-100" dirty="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프로젝트 </a:t>
              </a:r>
              <a:r>
                <a:rPr lang="ko-KR" altLang="en-US" sz="1400" spc="-100" dirty="0" smtClean="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개요</a:t>
              </a:r>
              <a:endParaRPr lang="en-US" altLang="ko-KR" sz="1400" spc="-100" dirty="0">
                <a:latin typeface="THE명품고딕M_U" panose="02020603020101020101" pitchFamily="18" charset="-127"/>
                <a:ea typeface="THE명품고딕M_U" panose="0202060302010102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1763324" y="3286680"/>
              <a:ext cx="2197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doleorsit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selkalvnaefrl</a:t>
              </a:r>
              <a:endParaRPr lang="en-US" altLang="ko-KR" sz="700" dirty="0" smtClean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974368" y="3138522"/>
              <a:ext cx="60264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pc="-100" dirty="0" smtClean="0">
                  <a:latin typeface="ic 맨발의청춘 R" panose="02020603020101020101" pitchFamily="18" charset="-127"/>
                  <a:ea typeface="ic 맨발의청춘 R" panose="02020603020101020101" pitchFamily="18" charset="-127"/>
                </a:rPr>
                <a:t>02</a:t>
              </a:r>
              <a:endParaRPr lang="en-US" altLang="ko-KR" spc="-100" dirty="0">
                <a:latin typeface="ic 맨발의청춘 R" panose="02020603020101020101" pitchFamily="18" charset="-127"/>
                <a:ea typeface="ic 맨발의청춘 R" panose="02020603020101020101" pitchFamily="18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974368" y="3574757"/>
            <a:ext cx="2986204" cy="478542"/>
            <a:chOff x="974368" y="3605376"/>
            <a:chExt cx="2986204" cy="478542"/>
          </a:xfrm>
        </p:grpSpPr>
        <p:sp>
          <p:nvSpPr>
            <p:cNvPr id="36" name="직사각형 35"/>
            <p:cNvSpPr/>
            <p:nvPr/>
          </p:nvSpPr>
          <p:spPr>
            <a:xfrm>
              <a:off x="1754442" y="3605376"/>
              <a:ext cx="152141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spc="-10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프로젝트 </a:t>
              </a:r>
              <a:r>
                <a:rPr lang="ko-KR" altLang="en-US" sz="1400" spc="-100" smtClean="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기대효과</a:t>
              </a:r>
              <a:endParaRPr lang="en-US" altLang="ko-KR" sz="1400" spc="-100" dirty="0">
                <a:latin typeface="THE명품고딕M_U" panose="02020603020101020101" pitchFamily="18" charset="-127"/>
                <a:ea typeface="THE명품고딕M_U" panose="02020603020101020101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1763324" y="3862744"/>
              <a:ext cx="2197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doleorsit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selkalvnaefrl</a:t>
              </a:r>
              <a:endParaRPr lang="en-US" altLang="ko-KR" sz="700" dirty="0" smtClean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974368" y="3714586"/>
              <a:ext cx="60264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pc="-100" dirty="0" smtClean="0">
                  <a:latin typeface="ic 맨발의청춘 R" panose="02020603020101020101" pitchFamily="18" charset="-127"/>
                  <a:ea typeface="ic 맨발의청춘 R" panose="02020603020101020101" pitchFamily="18" charset="-127"/>
                </a:rPr>
                <a:t>03</a:t>
              </a:r>
              <a:endParaRPr lang="en-US" altLang="ko-KR" spc="-100" dirty="0">
                <a:latin typeface="ic 맨발의청춘 R" panose="02020603020101020101" pitchFamily="18" charset="-127"/>
                <a:ea typeface="ic 맨발의청춘 R" panose="02020603020101020101" pitchFamily="18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74368" y="4181440"/>
            <a:ext cx="2986204" cy="478542"/>
            <a:chOff x="974368" y="4181440"/>
            <a:chExt cx="2986204" cy="478542"/>
          </a:xfrm>
        </p:grpSpPr>
        <p:sp>
          <p:nvSpPr>
            <p:cNvPr id="44" name="직사각형 43"/>
            <p:cNvSpPr/>
            <p:nvPr/>
          </p:nvSpPr>
          <p:spPr>
            <a:xfrm>
              <a:off x="1754442" y="4181440"/>
              <a:ext cx="152141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spc="-100" dirty="0" smtClean="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프로젝트 </a:t>
              </a:r>
              <a:r>
                <a:rPr lang="ko-KR" altLang="en-US" sz="1400" spc="-100" dirty="0" err="1" smtClean="0">
                  <a:latin typeface="THE명품고딕M_U" panose="02020603020101020101" pitchFamily="18" charset="-127"/>
                  <a:ea typeface="THE명품고딕M_U" panose="02020603020101020101" pitchFamily="18" charset="-127"/>
                </a:rPr>
                <a:t>주요일정</a:t>
              </a:r>
              <a:endParaRPr lang="en-US" altLang="ko-KR" sz="1400" spc="-100" dirty="0">
                <a:latin typeface="THE명품고딕M_U" panose="02020603020101020101" pitchFamily="18" charset="-127"/>
                <a:ea typeface="THE명품고딕M_U" panose="02020603020101020101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763324" y="4438808"/>
              <a:ext cx="2197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doleorsit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selkalvnaefrl</a:t>
              </a:r>
              <a:endParaRPr lang="en-US" altLang="ko-KR" sz="700" dirty="0" smtClean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974368" y="4290650"/>
              <a:ext cx="60264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pc="-100" dirty="0" smtClean="0">
                  <a:latin typeface="ic 맨발의청춘 R" panose="02020603020101020101" pitchFamily="18" charset="-127"/>
                  <a:ea typeface="ic 맨발의청춘 R" panose="02020603020101020101" pitchFamily="18" charset="-127"/>
                </a:rPr>
                <a:t>04</a:t>
              </a:r>
              <a:endParaRPr lang="en-US" altLang="ko-KR" spc="-100" dirty="0">
                <a:latin typeface="ic 맨발의청춘 R" panose="02020603020101020101" pitchFamily="18" charset="-127"/>
                <a:ea typeface="ic 맨발의청춘 R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73622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76" y="925826"/>
            <a:ext cx="3291847" cy="329184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606" y="889176"/>
            <a:ext cx="5446787" cy="3358903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3670650" y="1779662"/>
            <a:ext cx="1802698" cy="1769619"/>
            <a:chOff x="3670650" y="1779662"/>
            <a:chExt cx="1802698" cy="1769619"/>
          </a:xfrm>
        </p:grpSpPr>
        <p:grpSp>
          <p:nvGrpSpPr>
            <p:cNvPr id="8" name="그룹 7"/>
            <p:cNvGrpSpPr/>
            <p:nvPr/>
          </p:nvGrpSpPr>
          <p:grpSpPr>
            <a:xfrm>
              <a:off x="3670650" y="1779662"/>
              <a:ext cx="1802698" cy="1201395"/>
              <a:chOff x="3670650" y="1779662"/>
              <a:chExt cx="1802698" cy="1201395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3670650" y="2580947"/>
                <a:ext cx="180269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2000" spc="40" dirty="0" smtClean="0">
                    <a:latin typeface="ic 나무고딕 R" panose="02020603020101020101" pitchFamily="18" charset="-127"/>
                    <a:ea typeface="ic 나무고딕 R" panose="02020603020101020101" pitchFamily="18" charset="-127"/>
                  </a:rPr>
                  <a:t>프로젝트 배경</a:t>
                </a:r>
                <a:endParaRPr lang="en-US" altLang="ko-KR" sz="1400" spc="40" dirty="0" smtClean="0">
                  <a:latin typeface="ic 나무고딕 R" panose="02020603020101020101" pitchFamily="18" charset="-127"/>
                  <a:ea typeface="ic 나무고딕 R" panose="02020603020101020101" pitchFamily="18" charset="-127"/>
                </a:endParaRPr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3775328" y="1779662"/>
                <a:ext cx="1593342" cy="993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en-US" altLang="ko-KR" sz="6600" dirty="0" smtClean="0">
                    <a:latin typeface="ic 맨발의청춘 R" panose="02020603020101020101" pitchFamily="18" charset="-127"/>
                    <a:ea typeface="ic 맨발의청춘 R" panose="02020603020101020101" pitchFamily="18" charset="-127"/>
                    <a:cs typeface="THE삐끗삐끗" panose="02020503020101020101" pitchFamily="18" charset="-127"/>
                  </a:rPr>
                  <a:t>01</a:t>
                </a:r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3670650" y="3287671"/>
              <a:ext cx="1802698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spc="40" dirty="0">
                  <a:solidFill>
                    <a:schemeClr val="bg1"/>
                  </a:solidFill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PROJECT</a:t>
              </a:r>
              <a:endParaRPr lang="en-US" altLang="ko-KR" sz="900" spc="40" dirty="0" smtClean="0">
                <a:solidFill>
                  <a:schemeClr val="bg1"/>
                </a:solidFill>
                <a:latin typeface="ic 나무고딕 R" panose="02020603020101020101" pitchFamily="18" charset="-127"/>
                <a:ea typeface="ic 나무고딕 R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9265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39" y="1923678"/>
            <a:ext cx="6268722" cy="190135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637" y="2334005"/>
            <a:ext cx="5341090" cy="478220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1331640" y="789391"/>
            <a:ext cx="6480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rPr>
              <a:t>프로젝트 개요</a:t>
            </a:r>
            <a:endParaRPr lang="ko-KR" altLang="en-US" sz="3200" dirty="0">
              <a:latin typeface="ic 맨발의청춘 L" panose="02020603020101020101" pitchFamily="18" charset="-127"/>
              <a:ea typeface="ic 맨발의청춘 L" panose="02020603020101020101" pitchFamily="18" charset="-127"/>
              <a:cs typeface="THE삐끗삐끗" panose="02020503020101020101" pitchFamily="18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1763688" y="3073705"/>
            <a:ext cx="864097" cy="557471"/>
            <a:chOff x="1763688" y="2767904"/>
            <a:chExt cx="864097" cy="557471"/>
          </a:xfrm>
        </p:grpSpPr>
        <p:sp>
          <p:nvSpPr>
            <p:cNvPr id="34" name="TextBox 33"/>
            <p:cNvSpPr txBox="1"/>
            <p:nvPr/>
          </p:nvSpPr>
          <p:spPr>
            <a:xfrm>
              <a:off x="1763689" y="304837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pgsum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dolr</a:t>
              </a:r>
              <a:endParaRPr lang="en-US" altLang="ko-KR" sz="600" dirty="0" smtClean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alekvjlaevl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aelkne</a:t>
              </a:r>
              <a:endParaRPr lang="en-US" altLang="ko-KR" sz="600" dirty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63688" y="2767904"/>
              <a:ext cx="8322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 smtClean="0">
                  <a:solidFill>
                    <a:schemeClr val="bg1"/>
                  </a:solidFill>
                  <a:latin typeface="ic 나무고딕 B" panose="02020603020101020101" pitchFamily="18" charset="-127"/>
                  <a:ea typeface="ic 나무고딕 B" panose="02020603020101020101" pitchFamily="18" charset="-127"/>
                </a:rPr>
                <a:t>주요방안</a:t>
              </a:r>
              <a:endParaRPr lang="en-US" altLang="ko-KR" sz="1400" dirty="0" smtClean="0">
                <a:solidFill>
                  <a:schemeClr val="bg1"/>
                </a:solidFill>
                <a:latin typeface="ic 나무고딕 B" panose="02020603020101020101" pitchFamily="18" charset="-127"/>
                <a:ea typeface="ic 나무고딕 B" panose="0202060302010102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237112" y="4086516"/>
            <a:ext cx="66697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>
                <a:latin typeface="ic 모던고딕 L" pitchFamily="18" charset="-127"/>
                <a:ea typeface="ic 모던고딕 L" pitchFamily="18" charset="-127"/>
              </a:rPr>
              <a:t>Lorem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pgsum</a:t>
            </a:r>
            <a:r>
              <a:rPr lang="en-US" altLang="ko-KR" sz="700" dirty="0" smtClean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dolrf</a:t>
            </a:r>
            <a:r>
              <a:rPr lang="en-US" altLang="ko-KR" sz="700" dirty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lkfjrksrldk</a:t>
            </a:r>
            <a:r>
              <a:rPr lang="en-US" altLang="ko-KR" sz="700" dirty="0" smtClean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sledlel</a:t>
            </a:r>
            <a:r>
              <a:rPr lang="en-US" altLang="ko-KR" sz="700" dirty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alekvjlaevl</a:t>
            </a:r>
            <a:r>
              <a:rPr lang="en-US" altLang="ko-KR" sz="700" dirty="0" smtClean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aelknlealejglak</a:t>
            </a:r>
            <a:r>
              <a:rPr lang="en-US" altLang="ko-KR" sz="700" dirty="0" smtClean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 smtClean="0">
                <a:latin typeface="ic 모던고딕 L" pitchFamily="18" charset="-127"/>
                <a:ea typeface="ic 모던고딕 L" pitchFamily="18" charset="-127"/>
              </a:rPr>
              <a:t>aeklgkrrnl</a:t>
            </a:r>
            <a:r>
              <a:rPr lang="en-US" altLang="ko-KR" sz="700" dirty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>
                <a:latin typeface="ic 모던고딕 L" pitchFamily="18" charset="-127"/>
                <a:ea typeface="ic 모던고딕 L" pitchFamily="18" charset="-127"/>
              </a:rPr>
              <a:t>sledlel</a:t>
            </a:r>
            <a:r>
              <a:rPr lang="en-US" altLang="ko-KR" sz="700" dirty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>
                <a:latin typeface="ic 모던고딕 L" pitchFamily="18" charset="-127"/>
                <a:ea typeface="ic 모던고딕 L" pitchFamily="18" charset="-127"/>
              </a:rPr>
              <a:t>alekvjlaevl</a:t>
            </a:r>
            <a:r>
              <a:rPr lang="en-US" altLang="ko-KR" sz="700" dirty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>
                <a:latin typeface="ic 모던고딕 L" pitchFamily="18" charset="-127"/>
                <a:ea typeface="ic 모던고딕 L" pitchFamily="18" charset="-127"/>
              </a:rPr>
              <a:t>aelknlealejglak</a:t>
            </a:r>
            <a:r>
              <a:rPr lang="en-US" altLang="ko-KR" sz="700" dirty="0">
                <a:latin typeface="ic 모던고딕 L" pitchFamily="18" charset="-127"/>
                <a:ea typeface="ic 모던고딕 L" pitchFamily="18" charset="-127"/>
              </a:rPr>
              <a:t> </a:t>
            </a:r>
            <a:r>
              <a:rPr lang="en-US" altLang="ko-KR" sz="700" dirty="0" err="1">
                <a:latin typeface="ic 모던고딕 L" pitchFamily="18" charset="-127"/>
                <a:ea typeface="ic 모던고딕 L" pitchFamily="18" charset="-127"/>
              </a:rPr>
              <a:t>aeklgkrrnl</a:t>
            </a:r>
            <a:endParaRPr lang="en-US" altLang="ko-KR" sz="700" dirty="0">
              <a:latin typeface="ic 모던고딕 L" pitchFamily="18" charset="-127"/>
              <a:ea typeface="ic 모던고딕 L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166978" y="3073705"/>
            <a:ext cx="1205779" cy="557471"/>
            <a:chOff x="1576938" y="2767904"/>
            <a:chExt cx="1205779" cy="557471"/>
          </a:xfrm>
        </p:grpSpPr>
        <p:sp>
          <p:nvSpPr>
            <p:cNvPr id="16" name="TextBox 15"/>
            <p:cNvSpPr txBox="1"/>
            <p:nvPr/>
          </p:nvSpPr>
          <p:spPr>
            <a:xfrm>
              <a:off x="1763689" y="304837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pgsum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dolr</a:t>
              </a:r>
              <a:endParaRPr lang="en-US" altLang="ko-KR" sz="600" dirty="0" smtClean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alekvjlaevl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aelkne</a:t>
              </a:r>
              <a:endParaRPr lang="en-US" altLang="ko-KR" sz="600" dirty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76938" y="2767904"/>
              <a:ext cx="12057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solidFill>
                    <a:schemeClr val="bg1"/>
                  </a:solidFill>
                  <a:latin typeface="ic 나무고딕 B" panose="02020603020101020101" pitchFamily="18" charset="-127"/>
                  <a:ea typeface="ic 나무고딕 B" panose="02020603020101020101" pitchFamily="18" charset="-127"/>
                </a:rPr>
                <a:t>프로젝트 목표</a:t>
              </a:r>
              <a:endParaRPr lang="en-US" altLang="ko-KR" sz="1400" dirty="0">
                <a:solidFill>
                  <a:schemeClr val="bg1"/>
                </a:solidFill>
                <a:latin typeface="ic 나무고딕 B" panose="02020603020101020101" pitchFamily="18" charset="-127"/>
                <a:ea typeface="ic 나무고딕 B" panose="0202060302010102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4943768" y="3073705"/>
            <a:ext cx="864097" cy="557471"/>
            <a:chOff x="1763688" y="2767904"/>
            <a:chExt cx="864097" cy="557471"/>
          </a:xfrm>
        </p:grpSpPr>
        <p:sp>
          <p:nvSpPr>
            <p:cNvPr id="19" name="TextBox 18"/>
            <p:cNvSpPr txBox="1"/>
            <p:nvPr/>
          </p:nvSpPr>
          <p:spPr>
            <a:xfrm>
              <a:off x="1763689" y="304837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pgsum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dolr</a:t>
              </a:r>
              <a:endParaRPr lang="en-US" altLang="ko-KR" sz="600" dirty="0" smtClean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alekvjlaevl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aelkne</a:t>
              </a:r>
              <a:endParaRPr lang="en-US" altLang="ko-KR" sz="600" dirty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63688" y="2767904"/>
              <a:ext cx="8322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smtClean="0">
                  <a:solidFill>
                    <a:schemeClr val="bg1"/>
                  </a:solidFill>
                  <a:latin typeface="ic 나무고딕 B" panose="02020603020101020101" pitchFamily="18" charset="-127"/>
                  <a:ea typeface="ic 나무고딕 B" panose="02020603020101020101" pitchFamily="18" charset="-127"/>
                </a:rPr>
                <a:t>실행계획</a:t>
              </a:r>
              <a:endParaRPr lang="en-US" altLang="ko-KR" sz="1400" dirty="0" smtClean="0">
                <a:solidFill>
                  <a:schemeClr val="bg1"/>
                </a:solidFill>
                <a:latin typeface="ic 나무고딕 B" panose="02020603020101020101" pitchFamily="18" charset="-127"/>
                <a:ea typeface="ic 나무고딕 B" panose="02020603020101020101" pitchFamily="18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6549048" y="3073705"/>
            <a:ext cx="864097" cy="557471"/>
            <a:chOff x="1763688" y="2767904"/>
            <a:chExt cx="864097" cy="557471"/>
          </a:xfrm>
        </p:grpSpPr>
        <p:sp>
          <p:nvSpPr>
            <p:cNvPr id="23" name="TextBox 22"/>
            <p:cNvSpPr txBox="1"/>
            <p:nvPr/>
          </p:nvSpPr>
          <p:spPr>
            <a:xfrm>
              <a:off x="1763689" y="304837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pgsum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dolr</a:t>
              </a:r>
              <a:endParaRPr lang="en-US" altLang="ko-KR" sz="600" dirty="0" smtClean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alekvjlaevl</a:t>
              </a:r>
              <a:r>
                <a:rPr lang="en-US" altLang="ko-KR" sz="600" dirty="0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600" dirty="0" err="1" smtClean="0">
                  <a:solidFill>
                    <a:schemeClr val="bg1"/>
                  </a:solidFill>
                  <a:latin typeface="ic 모던고딕 L" pitchFamily="18" charset="-127"/>
                  <a:ea typeface="ic 모던고딕 L" pitchFamily="18" charset="-127"/>
                </a:rPr>
                <a:t>aelkne</a:t>
              </a:r>
              <a:endParaRPr lang="en-US" altLang="ko-KR" sz="600" dirty="0">
                <a:solidFill>
                  <a:schemeClr val="bg1"/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63688" y="2767904"/>
              <a:ext cx="8322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 smtClean="0">
                  <a:solidFill>
                    <a:schemeClr val="bg1"/>
                  </a:solidFill>
                  <a:latin typeface="ic 나무고딕 B" panose="02020603020101020101" pitchFamily="18" charset="-127"/>
                  <a:ea typeface="ic 나무고딕 B" panose="02020603020101020101" pitchFamily="18" charset="-127"/>
                </a:rPr>
                <a:t>수행결과</a:t>
              </a:r>
              <a:endParaRPr lang="en-US" altLang="ko-KR" sz="1400" dirty="0" smtClean="0">
                <a:solidFill>
                  <a:schemeClr val="bg1"/>
                </a:solidFill>
                <a:latin typeface="ic 나무고딕 B" panose="02020603020101020101" pitchFamily="18" charset="-127"/>
                <a:ea typeface="ic 나무고딕 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656439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" t="1000"/>
          <a:stretch/>
        </p:blipFill>
        <p:spPr>
          <a:xfrm>
            <a:off x="1" y="1"/>
            <a:ext cx="9141462" cy="51435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1" y="483518"/>
            <a:ext cx="8122937" cy="2048260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1548188" y="1003398"/>
            <a:ext cx="6336180" cy="1136304"/>
            <a:chOff x="1548188" y="868551"/>
            <a:chExt cx="6336180" cy="1136304"/>
          </a:xfrm>
        </p:grpSpPr>
        <p:sp>
          <p:nvSpPr>
            <p:cNvPr id="17" name="직사각형 16"/>
            <p:cNvSpPr/>
            <p:nvPr/>
          </p:nvSpPr>
          <p:spPr>
            <a:xfrm>
              <a:off x="1580548" y="1420080"/>
              <a:ext cx="630382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amletpn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in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</a:t>
              </a:r>
              <a:r>
                <a:rPr lang="pt-BR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necan xid </a:t>
              </a:r>
              <a:r>
                <a:rPr lang="pt-BR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anc imagn tegaea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orem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ipsum dolor 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ipsum dolor sit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amletpn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in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xid anc 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liber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in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xid anc imagn tegaea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orem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ipsum dolor Lorem ipsum dolor sit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amletpn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in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</a:t>
              </a:r>
              <a:r>
                <a:rPr lang="en-US" altLang="ko-KR" sz="8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sit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ametparoc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ateehanam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8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perae</a:t>
              </a:r>
              <a:endParaRPr lang="en-US" altLang="ko-KR" sz="800" dirty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548188" y="868551"/>
              <a:ext cx="28083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800" dirty="0" smtClean="0">
                  <a:solidFill>
                    <a:srgbClr val="3E3D3C"/>
                  </a:solidFill>
                  <a:latin typeface="ic 맨발의청춘 R" panose="02020603020101020101" pitchFamily="18" charset="-127"/>
                  <a:ea typeface="ic 맨발의청춘 R" panose="02020603020101020101" pitchFamily="18" charset="-127"/>
                  <a:cs typeface="THE삐끗삐끗" panose="02020503020101020101" pitchFamily="18" charset="-127"/>
                </a:rPr>
                <a:t>프로젝트</a:t>
              </a:r>
              <a:r>
                <a:rPr lang="ko-KR" altLang="en-US" sz="2800" dirty="0" smtClean="0">
                  <a:solidFill>
                    <a:srgbClr val="45C7DD"/>
                  </a:solidFill>
                  <a:latin typeface="ic 맨발의청춘 R" panose="02020603020101020101" pitchFamily="18" charset="-127"/>
                  <a:ea typeface="ic 맨발의청춘 R" panose="02020603020101020101" pitchFamily="18" charset="-127"/>
                  <a:cs typeface="THE삐끗삐끗" panose="02020503020101020101" pitchFamily="18" charset="-127"/>
                </a:rPr>
                <a:t> 제안서</a:t>
              </a:r>
              <a:endParaRPr lang="en-US" altLang="ko-KR" sz="2800" dirty="0" smtClean="0">
                <a:solidFill>
                  <a:srgbClr val="45C7DD"/>
                </a:solidFill>
                <a:latin typeface="ic 맨발의청춘 R" panose="02020603020101020101" pitchFamily="18" charset="-127"/>
                <a:ea typeface="ic 맨발의청춘 R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4067944" y="987574"/>
              <a:ext cx="2088232" cy="280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ko-KR" sz="1320" dirty="0">
                  <a:solidFill>
                    <a:schemeClr val="bg1">
                      <a:lumMod val="85000"/>
                    </a:schemeClr>
                  </a:solidFill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PROJECT PROPOSAL</a:t>
              </a:r>
              <a:endParaRPr lang="en-US" altLang="ko-KR" sz="1320" dirty="0" smtClean="0">
                <a:solidFill>
                  <a:schemeClr val="bg1">
                    <a:lumMod val="85000"/>
                  </a:schemeClr>
                </a:solidFill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743860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19" y="2277083"/>
            <a:ext cx="6461762" cy="222054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23" y="2682044"/>
            <a:ext cx="4972154" cy="45251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1" r="18647"/>
          <a:stretch/>
        </p:blipFill>
        <p:spPr>
          <a:xfrm>
            <a:off x="-1" y="0"/>
            <a:ext cx="9144001" cy="1850303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1547664" y="3449831"/>
            <a:ext cx="1673200" cy="845721"/>
            <a:chOff x="1547664" y="3449831"/>
            <a:chExt cx="1673200" cy="845721"/>
          </a:xfrm>
        </p:grpSpPr>
        <p:sp>
          <p:nvSpPr>
            <p:cNvPr id="16" name="직사각형 15"/>
            <p:cNvSpPr/>
            <p:nvPr/>
          </p:nvSpPr>
          <p:spPr>
            <a:xfrm>
              <a:off x="1547664" y="3449831"/>
              <a:ext cx="15841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 smtClean="0">
                  <a:latin typeface="THE명품고딕B_U" panose="02020603020101020101" pitchFamily="18" charset="-127"/>
                  <a:ea typeface="THE명품고딕B_U" panose="02020603020101020101" pitchFamily="18" charset="-127"/>
                </a:rPr>
                <a:t>정확한 광고 </a:t>
              </a:r>
              <a:r>
                <a:rPr lang="ko-KR" altLang="en-US" sz="1200" dirty="0" err="1" smtClean="0">
                  <a:latin typeface="THE명품고딕B_U" panose="02020603020101020101" pitchFamily="18" charset="-127"/>
                  <a:ea typeface="THE명품고딕B_U" panose="02020603020101020101" pitchFamily="18" charset="-127"/>
                </a:rPr>
                <a:t>타겟팅</a:t>
              </a:r>
              <a:endParaRPr lang="en-US" altLang="ko-KR" sz="1200" dirty="0">
                <a:latin typeface="THE명품고딕B_U" panose="02020603020101020101" pitchFamily="18" charset="-127"/>
                <a:ea typeface="THE명품고딕B_U" panose="02020603020101020101" pitchFamily="18" charset="-127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564680" y="3718471"/>
              <a:ext cx="165618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Alekgjlakeavlae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aelgjlaj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aelkkaer</a:t>
              </a:r>
              <a:endParaRPr lang="en-US" altLang="ko-KR" sz="700" dirty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2319694" y="962682"/>
            <a:ext cx="4499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rPr>
              <a:t>프로젝트 기대효과</a:t>
            </a:r>
            <a:endParaRPr lang="ko-KR" altLang="en-US" sz="3200" dirty="0">
              <a:latin typeface="ic 맨발의청춘 L" panose="02020603020101020101" pitchFamily="18" charset="-127"/>
              <a:ea typeface="ic 맨발의청춘 L" panose="02020603020101020101" pitchFamily="18" charset="-127"/>
              <a:cs typeface="THE삐끗삐끗" panose="02020503020101020101" pitchFamily="18" charset="-127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3777784" y="3449831"/>
            <a:ext cx="1745208" cy="845721"/>
            <a:chOff x="1547664" y="3449831"/>
            <a:chExt cx="1745208" cy="845721"/>
          </a:xfrm>
        </p:grpSpPr>
        <p:sp>
          <p:nvSpPr>
            <p:cNvPr id="24" name="직사각형 23"/>
            <p:cNvSpPr/>
            <p:nvPr/>
          </p:nvSpPr>
          <p:spPr>
            <a:xfrm>
              <a:off x="1547664" y="3449831"/>
              <a:ext cx="174520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THE명품고딕B_U" panose="02020603020101020101" pitchFamily="18" charset="-127"/>
                  <a:ea typeface="THE명품고딕B_U" panose="02020603020101020101" pitchFamily="18" charset="-127"/>
                </a:rPr>
                <a:t>빠르고 정확한 의사결정</a:t>
              </a:r>
              <a:endParaRPr lang="en-US" altLang="ko-KR" sz="1200" dirty="0">
                <a:latin typeface="THE명품고딕B_U" panose="02020603020101020101" pitchFamily="18" charset="-127"/>
                <a:ea typeface="THE명품고딕B_U" panose="02020603020101020101" pitchFamily="18" charset="-127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564680" y="3718471"/>
              <a:ext cx="165618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Alekgjlakeavlae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aelgjlaj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aelkkaer</a:t>
              </a:r>
              <a:endParaRPr lang="en-US" altLang="ko-KR" sz="700" dirty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6007904" y="3449831"/>
            <a:ext cx="1673200" cy="845721"/>
            <a:chOff x="1547664" y="3449831"/>
            <a:chExt cx="1673200" cy="845721"/>
          </a:xfrm>
        </p:grpSpPr>
        <p:sp>
          <p:nvSpPr>
            <p:cNvPr id="27" name="직사각형 26"/>
            <p:cNvSpPr/>
            <p:nvPr/>
          </p:nvSpPr>
          <p:spPr>
            <a:xfrm>
              <a:off x="1547664" y="3449831"/>
              <a:ext cx="15164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 smtClean="0">
                  <a:latin typeface="THE명품고딕B_U" panose="02020603020101020101" pitchFamily="18" charset="-127"/>
                  <a:ea typeface="THE명품고딕B_U" panose="02020603020101020101" pitchFamily="18" charset="-127"/>
                </a:rPr>
                <a:t>시간적 효율화</a:t>
              </a:r>
              <a:endParaRPr lang="en-US" altLang="ko-KR" sz="1200" dirty="0">
                <a:latin typeface="THE명품고딕B_U" panose="02020603020101020101" pitchFamily="18" charset="-127"/>
                <a:ea typeface="THE명품고딕B_U" panose="02020603020101020101" pitchFamily="18" charset="-127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564680" y="3718471"/>
              <a:ext cx="165618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Alekgjlakeavlae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aelgjlaj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aelkkaer</a:t>
              </a:r>
              <a:endParaRPr lang="en-US" altLang="ko-KR" sz="700" dirty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891934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11510"/>
            <a:ext cx="4184913" cy="4386081"/>
          </a:xfrm>
          <a:prstGeom prst="rect">
            <a:avLst/>
          </a:prstGeom>
        </p:spPr>
      </p:pic>
      <p:sp>
        <p:nvSpPr>
          <p:cNvPr id="21" name="직사각형 20"/>
          <p:cNvSpPr/>
          <p:nvPr/>
        </p:nvSpPr>
        <p:spPr>
          <a:xfrm>
            <a:off x="827584" y="843558"/>
            <a:ext cx="3011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rPr>
              <a:t>프로젝트 </a:t>
            </a:r>
            <a:r>
              <a:rPr lang="ko-KR" altLang="en-US" sz="2800" dirty="0" smtClean="0">
                <a:solidFill>
                  <a:srgbClr val="45C7DD"/>
                </a:solidFill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rPr>
              <a:t>주요 일정</a:t>
            </a:r>
            <a:endParaRPr lang="ko-KR" altLang="en-US" sz="2800" dirty="0">
              <a:solidFill>
                <a:srgbClr val="45C7DD"/>
              </a:solidFill>
              <a:latin typeface="ic 맨발의청춘 L" panose="02020603020101020101" pitchFamily="18" charset="-127"/>
              <a:ea typeface="ic 맨발의청춘 L" panose="02020603020101020101" pitchFamily="18" charset="-127"/>
              <a:cs typeface="THE삐끗삐끗" panose="02020503020101020101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838724" y="1341636"/>
            <a:ext cx="2952328" cy="307777"/>
            <a:chOff x="838724" y="1341636"/>
            <a:chExt cx="2952328" cy="307777"/>
          </a:xfrm>
        </p:grpSpPr>
        <p:sp>
          <p:nvSpPr>
            <p:cNvPr id="10" name="직사각형 9"/>
            <p:cNvSpPr/>
            <p:nvPr/>
          </p:nvSpPr>
          <p:spPr>
            <a:xfrm>
              <a:off x="899592" y="1366778"/>
              <a:ext cx="2808312" cy="268868"/>
            </a:xfrm>
            <a:prstGeom prst="rect">
              <a:avLst/>
            </a:prstGeom>
            <a:solidFill>
              <a:srgbClr val="45C7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838724" y="1341636"/>
              <a:ext cx="29523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 smtClean="0">
                  <a:solidFill>
                    <a:schemeClr val="bg1"/>
                  </a:solidFill>
                  <a:latin typeface="THERodongSinmun" panose="020B0600000101010101" pitchFamily="50" charset="-127"/>
                  <a:ea typeface="THERodongSinmun" panose="020B0600000101010101" pitchFamily="50" charset="-127"/>
                  <a:cs typeface="THE삐끗삐끗" panose="02020503020101020101" pitchFamily="18" charset="-127"/>
                </a:rPr>
                <a:t>2045.06.15 ~ 2045.07.07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827584" y="2269440"/>
            <a:ext cx="2705870" cy="584775"/>
            <a:chOff x="827584" y="2269440"/>
            <a:chExt cx="2705870" cy="584775"/>
          </a:xfrm>
        </p:grpSpPr>
        <p:sp>
          <p:nvSpPr>
            <p:cNvPr id="39" name="직사각형 38"/>
            <p:cNvSpPr/>
            <p:nvPr/>
          </p:nvSpPr>
          <p:spPr>
            <a:xfrm>
              <a:off x="971600" y="2269440"/>
              <a:ext cx="1735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보유 역량과</a:t>
              </a:r>
              <a:endParaRPr lang="en-US" altLang="ko-KR" sz="16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  <a:p>
              <a:r>
                <a:rPr lang="ko-KR" altLang="en-US" sz="16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장점 강조</a:t>
              </a:r>
              <a:endParaRPr lang="en-US" altLang="ko-KR" sz="7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381326" y="2355726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Lorem ipsum dolor sit</a:t>
              </a:r>
            </a:p>
            <a:p>
              <a:pPr algn="just"/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Aelj</a:t>
              </a:r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aelkgaevn</a:t>
              </a:r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alekjvl</a:t>
              </a:r>
              <a:endParaRPr lang="en-US" altLang="ko-KR" sz="700" dirty="0">
                <a:latin typeface="ic 나무고딕 R" panose="02020603020101020101" pitchFamily="18" charset="-127"/>
                <a:ea typeface="ic 나무고딕 R" panose="020206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827584" y="2303072"/>
              <a:ext cx="45719" cy="436664"/>
            </a:xfrm>
            <a:prstGeom prst="rect">
              <a:avLst/>
            </a:prstGeom>
            <a:solidFill>
              <a:srgbClr val="45C7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827584" y="3072080"/>
            <a:ext cx="2705870" cy="584775"/>
            <a:chOff x="827584" y="3072080"/>
            <a:chExt cx="2705870" cy="584775"/>
          </a:xfrm>
        </p:grpSpPr>
        <p:sp>
          <p:nvSpPr>
            <p:cNvPr id="27" name="직사각형 26"/>
            <p:cNvSpPr/>
            <p:nvPr/>
          </p:nvSpPr>
          <p:spPr>
            <a:xfrm>
              <a:off x="971600" y="3072080"/>
              <a:ext cx="1735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경쟁사와</a:t>
              </a:r>
              <a:endParaRPr lang="en-US" altLang="ko-KR" sz="16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  <a:p>
              <a:r>
                <a:rPr lang="ko-KR" altLang="en-US" sz="16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차별 요인 강조</a:t>
              </a:r>
              <a:endParaRPr lang="en-US" altLang="ko-KR" sz="7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81326" y="3158366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Lorem ipsum dolor sit</a:t>
              </a:r>
            </a:p>
            <a:p>
              <a:pPr algn="just"/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Aelj</a:t>
              </a:r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aelkgaevn</a:t>
              </a:r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alekjvl</a:t>
              </a:r>
              <a:endParaRPr lang="en-US" altLang="ko-KR" sz="700" dirty="0">
                <a:latin typeface="ic 나무고딕 R" panose="02020603020101020101" pitchFamily="18" charset="-127"/>
                <a:ea typeface="ic 나무고딕 R" panose="02020603020101020101" pitchFamily="18" charset="-127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827584" y="3110792"/>
              <a:ext cx="45719" cy="436664"/>
            </a:xfrm>
            <a:prstGeom prst="rect">
              <a:avLst/>
            </a:prstGeom>
            <a:solidFill>
              <a:srgbClr val="45C7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827584" y="3884880"/>
            <a:ext cx="2705870" cy="584775"/>
            <a:chOff x="827584" y="3884880"/>
            <a:chExt cx="2705870" cy="584775"/>
          </a:xfrm>
        </p:grpSpPr>
        <p:sp>
          <p:nvSpPr>
            <p:cNvPr id="33" name="직사각형 32"/>
            <p:cNvSpPr/>
            <p:nvPr/>
          </p:nvSpPr>
          <p:spPr>
            <a:xfrm>
              <a:off x="971600" y="3884880"/>
              <a:ext cx="1735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요구에 대한</a:t>
              </a:r>
              <a:endParaRPr lang="en-US" altLang="ko-KR" sz="700" dirty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  <a:p>
              <a:r>
                <a:rPr lang="ko-KR" altLang="en-US" sz="16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구체적 방안</a:t>
              </a:r>
              <a:endParaRPr lang="en-US" altLang="ko-KR" sz="16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381326" y="3971166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Lorem ipsum dolor sit</a:t>
              </a:r>
            </a:p>
            <a:p>
              <a:pPr algn="just"/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Aelj</a:t>
              </a:r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aelkgaevn</a:t>
              </a:r>
              <a:r>
                <a:rPr lang="en-US" altLang="ko-KR" sz="700" dirty="0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나무고딕 R" panose="02020603020101020101" pitchFamily="18" charset="-127"/>
                  <a:ea typeface="ic 나무고딕 R" panose="02020603020101020101" pitchFamily="18" charset="-127"/>
                </a:rPr>
                <a:t>alekjvl</a:t>
              </a:r>
              <a:endParaRPr lang="en-US" altLang="ko-KR" sz="700" dirty="0">
                <a:latin typeface="ic 나무고딕 R" panose="02020603020101020101" pitchFamily="18" charset="-127"/>
                <a:ea typeface="ic 나무고딕 R" panose="0202060302010102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827584" y="3923592"/>
              <a:ext cx="45719" cy="436664"/>
            </a:xfrm>
            <a:prstGeom prst="rect">
              <a:avLst/>
            </a:prstGeom>
            <a:solidFill>
              <a:srgbClr val="45C7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521674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510" y="1563430"/>
            <a:ext cx="3203455" cy="31516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994595"/>
            <a:ext cx="2295149" cy="2298197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2264534" y="627534"/>
            <a:ext cx="4749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rPr>
              <a:t>프로젝트 </a:t>
            </a:r>
            <a:r>
              <a:rPr lang="ko-KR" altLang="en-US" sz="3200" dirty="0" smtClean="0">
                <a:solidFill>
                  <a:srgbClr val="45C7DD"/>
                </a:solidFill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rPr>
              <a:t>주요 핵심</a:t>
            </a:r>
            <a:endParaRPr lang="ko-KR" altLang="en-US" sz="3200" dirty="0">
              <a:solidFill>
                <a:srgbClr val="45C7DD"/>
              </a:solidFill>
              <a:latin typeface="ic 맨발의청춘 L" panose="02020603020101020101" pitchFamily="18" charset="-127"/>
              <a:ea typeface="ic 맨발의청춘 L" panose="02020603020101020101" pitchFamily="18" charset="-127"/>
              <a:cs typeface="THE삐끗삐끗" panose="0202050302010102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413450" y="1771507"/>
            <a:ext cx="1679280" cy="677465"/>
            <a:chOff x="1413450" y="1646469"/>
            <a:chExt cx="1679280" cy="677465"/>
          </a:xfrm>
        </p:grpSpPr>
        <p:sp>
          <p:nvSpPr>
            <p:cNvPr id="26" name="직사각형 25"/>
            <p:cNvSpPr/>
            <p:nvPr/>
          </p:nvSpPr>
          <p:spPr>
            <a:xfrm>
              <a:off x="1691680" y="1646469"/>
              <a:ext cx="14010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잠재적 경쟁사</a:t>
              </a:r>
              <a:endParaRPr lang="en-US" altLang="ko-KR" sz="14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13450" y="1908436"/>
              <a:ext cx="165618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413450" y="3875232"/>
            <a:ext cx="1679280" cy="686160"/>
            <a:chOff x="1413450" y="3867894"/>
            <a:chExt cx="1679280" cy="686160"/>
          </a:xfrm>
        </p:grpSpPr>
        <p:sp>
          <p:nvSpPr>
            <p:cNvPr id="19" name="직사각형 18"/>
            <p:cNvSpPr/>
            <p:nvPr/>
          </p:nvSpPr>
          <p:spPr>
            <a:xfrm>
              <a:off x="1691680" y="3867894"/>
              <a:ext cx="14010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공급자의 </a:t>
              </a:r>
              <a:r>
                <a:rPr lang="ko-KR" altLang="en-US" sz="14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교섭</a:t>
              </a:r>
              <a:endParaRPr lang="en-US" altLang="ko-KR" sz="14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13450" y="4138556"/>
              <a:ext cx="165618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6301942" y="1776081"/>
            <a:ext cx="1791812" cy="672891"/>
            <a:chOff x="6301942" y="1651043"/>
            <a:chExt cx="1791812" cy="672891"/>
          </a:xfrm>
        </p:grpSpPr>
        <p:sp>
          <p:nvSpPr>
            <p:cNvPr id="17" name="직사각형 16"/>
            <p:cNvSpPr/>
            <p:nvPr/>
          </p:nvSpPr>
          <p:spPr>
            <a:xfrm>
              <a:off x="6301942" y="1651043"/>
              <a:ext cx="14010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dirty="0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구매자의 교섭</a:t>
              </a:r>
              <a:endParaRPr lang="en-US" altLang="ko-KR" sz="14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37570" y="1908436"/>
              <a:ext cx="165618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6012160" y="3875232"/>
            <a:ext cx="2081594" cy="691240"/>
            <a:chOff x="6012160" y="3867894"/>
            <a:chExt cx="2081594" cy="691240"/>
          </a:xfrm>
        </p:grpSpPr>
        <p:sp>
          <p:nvSpPr>
            <p:cNvPr id="23" name="직사각형 22"/>
            <p:cNvSpPr/>
            <p:nvPr/>
          </p:nvSpPr>
          <p:spPr>
            <a:xfrm>
              <a:off x="6012160" y="3867894"/>
              <a:ext cx="14010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dirty="0" err="1" smtClean="0"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대체제</a:t>
              </a:r>
              <a:endParaRPr lang="en-US" altLang="ko-KR" sz="1400" dirty="0" smtClean="0">
                <a:latin typeface="ic 맨발의청춘 L" panose="02020603020101020101" pitchFamily="18" charset="-127"/>
                <a:ea typeface="ic 맨발의청춘 L" panose="02020603020101020101" pitchFamily="18" charset="-127"/>
                <a:cs typeface="THE삐끗삐끗" panose="02020503020101020101" pitchFamily="18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37570" y="4143636"/>
              <a:ext cx="165618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dolrf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lkfjsldkfedk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elel</a:t>
              </a:r>
              <a:r>
                <a:rPr lang="en-US" altLang="ko-KR" sz="7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adljlk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>
                  <a:latin typeface="ic 모던고딕 L" pitchFamily="18" charset="-127"/>
                  <a:ea typeface="ic 모던고딕 L" pitchFamily="18" charset="-127"/>
                </a:rPr>
                <a:t>aelkvaelkblae</a:t>
              </a:r>
              <a:r>
                <a:rPr lang="en-US" altLang="ko-KR" sz="7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itchFamily="18" charset="-127"/>
                  <a:ea typeface="ic 모던고딕 L" pitchFamily="18" charset="-127"/>
                </a:rPr>
                <a:t>aelklaleg</a:t>
              </a:r>
              <a:endParaRPr lang="en-US" altLang="ko-KR" sz="700" dirty="0" smtClean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3064000" y="1712347"/>
            <a:ext cx="3149466" cy="2929950"/>
            <a:chOff x="3064000" y="1712347"/>
            <a:chExt cx="3149466" cy="2929950"/>
          </a:xfrm>
        </p:grpSpPr>
        <p:sp>
          <p:nvSpPr>
            <p:cNvPr id="24" name="직사각형 23"/>
            <p:cNvSpPr/>
            <p:nvPr/>
          </p:nvSpPr>
          <p:spPr>
            <a:xfrm>
              <a:off x="3119254" y="1712347"/>
              <a:ext cx="50341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01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710054" y="1712347"/>
              <a:ext cx="50341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02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064000" y="4242187"/>
              <a:ext cx="6139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03</a:t>
              </a: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5710054" y="4242187"/>
              <a:ext cx="50341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ic 맨발의청춘 L" panose="02020603020101020101" pitchFamily="18" charset="-127"/>
                  <a:ea typeface="ic 맨발의청춘 L" panose="02020603020101020101" pitchFamily="18" charset="-127"/>
                  <a:cs typeface="THE삐끗삐끗" panose="02020503020101020101" pitchFamily="18" charset="-127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346924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570"/>
            <a:ext cx="9144000" cy="324199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3" y="699542"/>
            <a:ext cx="7086614" cy="3285751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2815797" y="3544225"/>
            <a:ext cx="360024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latin typeface="ic 나무고딕 R" panose="02020603020101020101" pitchFamily="18" charset="-127"/>
                <a:ea typeface="ic 나무고딕 R" panose="02020603020101020101" pitchFamily="18" charset="-127"/>
              </a:rPr>
              <a:t>PROJECT </a:t>
            </a:r>
            <a:r>
              <a:rPr lang="en-US" altLang="ko-KR" sz="1100" dirty="0" smtClean="0">
                <a:latin typeface="ic 나무고딕 R" panose="02020603020101020101" pitchFamily="18" charset="-127"/>
                <a:ea typeface="ic 나무고딕 R" panose="02020603020101020101" pitchFamily="18" charset="-127"/>
              </a:rPr>
              <a:t>PROPOSAL PRESENTATION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771800" y="1908880"/>
            <a:ext cx="3688237" cy="63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ko-KR" altLang="en-US" sz="4000" dirty="0" smtClean="0">
                <a:latin typeface="ic 맨발의청춘 R" panose="02020603020101020101" pitchFamily="18" charset="-127"/>
                <a:ea typeface="ic 맨발의청춘 R" panose="02020603020101020101" pitchFamily="18" charset="-127"/>
                <a:cs typeface="THE삐끗삐끗" panose="02020503020101020101" pitchFamily="18" charset="-127"/>
              </a:rPr>
              <a:t>감사합니다</a:t>
            </a:r>
            <a:endParaRPr lang="en-US" altLang="ko-KR" sz="4000" dirty="0" smtClean="0">
              <a:latin typeface="ic 맨발의청춘 R" panose="02020603020101020101" pitchFamily="18" charset="-127"/>
              <a:ea typeface="ic 맨발의청춘 R" panose="02020603020101020101" pitchFamily="18" charset="-127"/>
              <a:cs typeface="THE삐끗삐끗" panose="020205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880204" y="2537418"/>
            <a:ext cx="3471428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altLang="ko-KR" sz="2800" dirty="0" smtClean="0">
                <a:solidFill>
                  <a:schemeClr val="bg1"/>
                </a:solidFill>
                <a:latin typeface="ic 맨발의청춘 R" panose="02020603020101020101" pitchFamily="18" charset="-127"/>
                <a:ea typeface="ic 맨발의청춘 R" panose="02020603020101020101" pitchFamily="18" charset="-127"/>
                <a:cs typeface="THE삐끗삐끗" panose="02020503020101020101" pitchFamily="18" charset="-127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8432583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4335</TotalTime>
  <Words>319</Words>
  <Application>Microsoft Office PowerPoint</Application>
  <PresentationFormat>화면 슬라이드 쇼(16:9)</PresentationFormat>
  <Paragraphs>84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2" baseType="lpstr">
      <vt:lpstr>ic 나무고딕 B</vt:lpstr>
      <vt:lpstr>ic 나무고딕 R</vt:lpstr>
      <vt:lpstr>ic 맨발의청춘 L</vt:lpstr>
      <vt:lpstr>ic 맨발의청춘 R</vt:lpstr>
      <vt:lpstr>ic 모던고딕 L</vt:lpstr>
      <vt:lpstr>THERodongSinmun</vt:lpstr>
      <vt:lpstr>THE명품고딕B_U</vt:lpstr>
      <vt:lpstr>THE명품고딕M_U</vt:lpstr>
      <vt:lpstr>THE삐끗삐끗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SJ</cp:lastModifiedBy>
  <cp:revision>1385</cp:revision>
  <dcterms:created xsi:type="dcterms:W3CDTF">2016-07-28T10:36:38Z</dcterms:created>
  <dcterms:modified xsi:type="dcterms:W3CDTF">2025-06-13T07:01:27Z</dcterms:modified>
</cp:coreProperties>
</file>